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 id="2147483745" r:id="rId2"/>
  </p:sldMasterIdLst>
  <p:notesMasterIdLst>
    <p:notesMasterId r:id="rId52"/>
  </p:notesMasterIdLst>
  <p:handoutMasterIdLst>
    <p:handoutMasterId r:id="rId53"/>
  </p:handoutMasterIdLst>
  <p:sldIdLst>
    <p:sldId id="405" r:id="rId3"/>
    <p:sldId id="377" r:id="rId4"/>
    <p:sldId id="418" r:id="rId5"/>
    <p:sldId id="376" r:id="rId6"/>
    <p:sldId id="424" r:id="rId7"/>
    <p:sldId id="419" r:id="rId8"/>
    <p:sldId id="406" r:id="rId9"/>
    <p:sldId id="407" r:id="rId10"/>
    <p:sldId id="408" r:id="rId11"/>
    <p:sldId id="409" r:id="rId12"/>
    <p:sldId id="410" r:id="rId13"/>
    <p:sldId id="411" r:id="rId14"/>
    <p:sldId id="412" r:id="rId15"/>
    <p:sldId id="423" r:id="rId16"/>
    <p:sldId id="413" r:id="rId17"/>
    <p:sldId id="414" r:id="rId18"/>
    <p:sldId id="415" r:id="rId19"/>
    <p:sldId id="416" r:id="rId20"/>
    <p:sldId id="417" r:id="rId21"/>
    <p:sldId id="420" r:id="rId22"/>
    <p:sldId id="426" r:id="rId23"/>
    <p:sldId id="427" r:id="rId24"/>
    <p:sldId id="428" r:id="rId25"/>
    <p:sldId id="421" r:id="rId26"/>
    <p:sldId id="430" r:id="rId27"/>
    <p:sldId id="429" r:id="rId28"/>
    <p:sldId id="432" r:id="rId29"/>
    <p:sldId id="433" r:id="rId30"/>
    <p:sldId id="434" r:id="rId31"/>
    <p:sldId id="422" r:id="rId32"/>
    <p:sldId id="442" r:id="rId33"/>
    <p:sldId id="443" r:id="rId34"/>
    <p:sldId id="444" r:id="rId35"/>
    <p:sldId id="445" r:id="rId36"/>
    <p:sldId id="446" r:id="rId37"/>
    <p:sldId id="447" r:id="rId38"/>
    <p:sldId id="448" r:id="rId39"/>
    <p:sldId id="449" r:id="rId40"/>
    <p:sldId id="450" r:id="rId41"/>
    <p:sldId id="435" r:id="rId42"/>
    <p:sldId id="439" r:id="rId43"/>
    <p:sldId id="437" r:id="rId44"/>
    <p:sldId id="438" r:id="rId45"/>
    <p:sldId id="451" r:id="rId46"/>
    <p:sldId id="436" r:id="rId47"/>
    <p:sldId id="452" r:id="rId48"/>
    <p:sldId id="453" r:id="rId49"/>
    <p:sldId id="454" r:id="rId50"/>
    <p:sldId id="440" r:id="rId51"/>
  </p:sldIdLst>
  <p:sldSz cx="9144000" cy="6858000" type="screen4x3"/>
  <p:notesSz cx="6858000" cy="9144000"/>
  <p:defaultTextStyle>
    <a:defPPr>
      <a:defRPr lang="ko-KR"/>
    </a:defPPr>
    <a:lvl1pPr marL="0" algn="l" defTabSz="975055" rtl="0" eaLnBrk="1" latinLnBrk="1" hangingPunct="1">
      <a:defRPr sz="1900" kern="1200">
        <a:solidFill>
          <a:schemeClr val="tx1"/>
        </a:solidFill>
        <a:latin typeface="+mn-lt"/>
        <a:ea typeface="+mn-ea"/>
        <a:cs typeface="+mn-cs"/>
      </a:defRPr>
    </a:lvl1pPr>
    <a:lvl2pPr marL="487530" algn="l" defTabSz="975055" rtl="0" eaLnBrk="1" latinLnBrk="1" hangingPunct="1">
      <a:defRPr sz="1900" kern="1200">
        <a:solidFill>
          <a:schemeClr val="tx1"/>
        </a:solidFill>
        <a:latin typeface="+mn-lt"/>
        <a:ea typeface="+mn-ea"/>
        <a:cs typeface="+mn-cs"/>
      </a:defRPr>
    </a:lvl2pPr>
    <a:lvl3pPr marL="975055" algn="l" defTabSz="975055" rtl="0" eaLnBrk="1" latinLnBrk="1" hangingPunct="1">
      <a:defRPr sz="1900" kern="1200">
        <a:solidFill>
          <a:schemeClr val="tx1"/>
        </a:solidFill>
        <a:latin typeface="+mn-lt"/>
        <a:ea typeface="+mn-ea"/>
        <a:cs typeface="+mn-cs"/>
      </a:defRPr>
    </a:lvl3pPr>
    <a:lvl4pPr marL="1462583" algn="l" defTabSz="975055" rtl="0" eaLnBrk="1" latinLnBrk="1" hangingPunct="1">
      <a:defRPr sz="1900" kern="1200">
        <a:solidFill>
          <a:schemeClr val="tx1"/>
        </a:solidFill>
        <a:latin typeface="+mn-lt"/>
        <a:ea typeface="+mn-ea"/>
        <a:cs typeface="+mn-cs"/>
      </a:defRPr>
    </a:lvl4pPr>
    <a:lvl5pPr marL="1950111" algn="l" defTabSz="975055" rtl="0" eaLnBrk="1" latinLnBrk="1" hangingPunct="1">
      <a:defRPr sz="1900" kern="1200">
        <a:solidFill>
          <a:schemeClr val="tx1"/>
        </a:solidFill>
        <a:latin typeface="+mn-lt"/>
        <a:ea typeface="+mn-ea"/>
        <a:cs typeface="+mn-cs"/>
      </a:defRPr>
    </a:lvl5pPr>
    <a:lvl6pPr marL="2437640" algn="l" defTabSz="975055" rtl="0" eaLnBrk="1" latinLnBrk="1" hangingPunct="1">
      <a:defRPr sz="1900" kern="1200">
        <a:solidFill>
          <a:schemeClr val="tx1"/>
        </a:solidFill>
        <a:latin typeface="+mn-lt"/>
        <a:ea typeface="+mn-ea"/>
        <a:cs typeface="+mn-cs"/>
      </a:defRPr>
    </a:lvl6pPr>
    <a:lvl7pPr marL="2925165" algn="l" defTabSz="975055" rtl="0" eaLnBrk="1" latinLnBrk="1" hangingPunct="1">
      <a:defRPr sz="1900" kern="1200">
        <a:solidFill>
          <a:schemeClr val="tx1"/>
        </a:solidFill>
        <a:latin typeface="+mn-lt"/>
        <a:ea typeface="+mn-ea"/>
        <a:cs typeface="+mn-cs"/>
      </a:defRPr>
    </a:lvl7pPr>
    <a:lvl8pPr marL="3412693" algn="l" defTabSz="975055" rtl="0" eaLnBrk="1" latinLnBrk="1" hangingPunct="1">
      <a:defRPr sz="1900" kern="1200">
        <a:solidFill>
          <a:schemeClr val="tx1"/>
        </a:solidFill>
        <a:latin typeface="+mn-lt"/>
        <a:ea typeface="+mn-ea"/>
        <a:cs typeface="+mn-cs"/>
      </a:defRPr>
    </a:lvl8pPr>
    <a:lvl9pPr marL="3900222" algn="l" defTabSz="975055" rtl="0" eaLnBrk="1" latinLnBrk="1"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9" userDrawn="1">
          <p15:clr>
            <a:srgbClr val="A4A3A4"/>
          </p15:clr>
        </p15:guide>
        <p15:guide id="2" orient="horz" pos="4201" userDrawn="1">
          <p15:clr>
            <a:srgbClr val="A4A3A4"/>
          </p15:clr>
        </p15:guide>
        <p15:guide id="4" orient="horz" pos="867" userDrawn="1">
          <p15:clr>
            <a:srgbClr val="A4A3A4"/>
          </p15:clr>
        </p15:guide>
        <p15:guide id="6" pos="5760" userDrawn="1">
          <p15:clr>
            <a:srgbClr val="A4A3A4"/>
          </p15:clr>
        </p15:guide>
        <p15:guide id="7" pos="204" userDrawn="1">
          <p15:clr>
            <a:srgbClr val="A4A3A4"/>
          </p15:clr>
        </p15:guide>
        <p15:guide id="10" pos="2880" userDrawn="1">
          <p15:clr>
            <a:srgbClr val="A4A3A4"/>
          </p15:clr>
        </p15:guide>
        <p15:guide id="12" orient="horz" pos="2137" userDrawn="1">
          <p15:clr>
            <a:srgbClr val="A4A3A4"/>
          </p15:clr>
        </p15:guide>
        <p15:guide id="13" pos="363" userDrawn="1">
          <p15:clr>
            <a:srgbClr val="A4A3A4"/>
          </p15:clr>
        </p15:guide>
        <p15:guide id="14" pos="539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hinhee" initials="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FC3B6"/>
    <a:srgbClr val="EEB500"/>
    <a:srgbClr val="00A8AC"/>
    <a:srgbClr val="00898B"/>
    <a:srgbClr val="C00000"/>
    <a:srgbClr val="E6E6E6"/>
    <a:srgbClr val="2E1206"/>
    <a:srgbClr val="8C8C8C"/>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2" autoAdjust="0"/>
    <p:restoredTop sz="96210" autoAdjust="0"/>
  </p:normalViewPr>
  <p:slideViewPr>
    <p:cSldViewPr>
      <p:cViewPr varScale="1">
        <p:scale>
          <a:sx n="78" d="100"/>
          <a:sy n="78" d="100"/>
        </p:scale>
        <p:origin x="1579" y="67"/>
      </p:cViewPr>
      <p:guideLst>
        <p:guide orient="horz" pos="119"/>
        <p:guide orient="horz" pos="4201"/>
        <p:guide orient="horz" pos="867"/>
        <p:guide pos="5760"/>
        <p:guide pos="204"/>
        <p:guide pos="2880"/>
        <p:guide orient="horz" pos="2137"/>
        <p:guide pos="363"/>
        <p:guide pos="5397"/>
      </p:guideLst>
    </p:cSldViewPr>
  </p:slideViewPr>
  <p:outlineViewPr>
    <p:cViewPr>
      <p:scale>
        <a:sx n="33" d="100"/>
        <a:sy n="33" d="100"/>
      </p:scale>
      <p:origin x="0" y="5796"/>
    </p:cViewPr>
  </p:outlineViewPr>
  <p:notesTextViewPr>
    <p:cViewPr>
      <p:scale>
        <a:sx n="100" d="100"/>
        <a:sy n="100" d="100"/>
      </p:scale>
      <p:origin x="0" y="0"/>
    </p:cViewPr>
  </p:notesTextViewPr>
  <p:sorterViewPr>
    <p:cViewPr>
      <p:scale>
        <a:sx n="200" d="100"/>
        <a:sy n="200" d="100"/>
      </p:scale>
      <p:origin x="0" y="0"/>
    </p:cViewPr>
  </p:sorterViewPr>
  <p:notesViewPr>
    <p:cSldViewPr showGuides="1">
      <p:cViewPr varScale="1">
        <p:scale>
          <a:sx n="51" d="100"/>
          <a:sy n="51" d="100"/>
        </p:scale>
        <p:origin x="2886" y="90"/>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dirty="0">
              <a:latin typeface="맑은 고딕" pitchFamily="50" charset="-127"/>
              <a:ea typeface="맑은 고딕" pitchFamily="50" charset="-127"/>
            </a:endParaRPr>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5C9A476-F6AF-4AE0-A280-29AFA2450786}" type="datetimeFigureOut">
              <a:rPr lang="ko-KR" altLang="en-US" smtClean="0">
                <a:latin typeface="맑은 고딕" pitchFamily="50" charset="-127"/>
                <a:ea typeface="맑은 고딕" pitchFamily="50" charset="-127"/>
              </a:rPr>
              <a:pPr/>
              <a:t>2021-10-11</a:t>
            </a:fld>
            <a:endParaRPr lang="ko-KR" altLang="en-US" dirty="0">
              <a:latin typeface="맑은 고딕" pitchFamily="50" charset="-127"/>
              <a:ea typeface="맑은 고딕" pitchFamily="50" charset="-127"/>
            </a:endParaRPr>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dirty="0">
              <a:latin typeface="맑은 고딕" pitchFamily="50" charset="-127"/>
              <a:ea typeface="맑은 고딕" pitchFamily="50" charset="-127"/>
            </a:endParaRPr>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B09A4A8-DD62-4C16-9547-CF85A0D08043}" type="slidenum">
              <a:rPr lang="ko-KR" altLang="en-US" smtClean="0">
                <a:latin typeface="맑은 고딕" pitchFamily="50" charset="-127"/>
                <a:ea typeface="맑은 고딕" pitchFamily="50" charset="-127"/>
              </a:rPr>
              <a:pPr/>
              <a:t>‹#›</a:t>
            </a:fld>
            <a:endParaRPr lang="ko-KR" altLang="en-US" dirty="0">
              <a:latin typeface="맑은 고딕" pitchFamily="50" charset="-127"/>
              <a:ea typeface="맑은 고딕" pitchFamily="50" charset="-127"/>
            </a:endParaRPr>
          </a:p>
        </p:txBody>
      </p:sp>
    </p:spTree>
    <p:extLst>
      <p:ext uri="{BB962C8B-B14F-4D97-AF65-F5344CB8AC3E}">
        <p14:creationId xmlns:p14="http://schemas.microsoft.com/office/powerpoint/2010/main" val="2158501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677E96-DA3B-46D9-8953-03187693C06C}" type="datetimeFigureOut">
              <a:rPr lang="ko-KR" altLang="en-US" smtClean="0"/>
              <a:pPr/>
              <a:t>2021-10-11</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71C52D-6E31-4DDE-99DD-4FADD46A44AF}" type="slidenum">
              <a:rPr lang="ko-KR" altLang="en-US" smtClean="0"/>
              <a:pPr/>
              <a:t>‹#›</a:t>
            </a:fld>
            <a:endParaRPr lang="ko-KR" altLang="en-US"/>
          </a:p>
        </p:txBody>
      </p:sp>
    </p:spTree>
    <p:extLst>
      <p:ext uri="{BB962C8B-B14F-4D97-AF65-F5344CB8AC3E}">
        <p14:creationId xmlns:p14="http://schemas.microsoft.com/office/powerpoint/2010/main" val="44056651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마스터 _ 타이틀">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 name="Picture 2" descr="C:\Users\user\Desktop\Background\Background-05.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개체 틀 37"/>
          <p:cNvSpPr>
            <a:spLocks noGrp="1"/>
          </p:cNvSpPr>
          <p:nvPr>
            <p:ph type="title"/>
          </p:nvPr>
        </p:nvSpPr>
        <p:spPr>
          <a:xfrm>
            <a:off x="647564" y="621261"/>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l">
              <a:defRPr lang="ko-KR" altLang="en-US" sz="2600" b="1" spc="-60" baseline="0" dirty="0">
                <a:ln>
                  <a:noFill/>
                </a:ln>
                <a:solidFill>
                  <a:schemeClr val="accent1"/>
                </a:solidFill>
                <a:latin typeface="+mn-ea"/>
                <a:ea typeface="+mn-ea"/>
              </a:defRPr>
            </a:lvl1pPr>
          </a:lstStyle>
          <a:p>
            <a:pPr marL="0" lvl="0" algn="l" defTabSz="914400" latinLnBrk="0"/>
            <a:r>
              <a:rPr lang="ko-KR" altLang="en-US" dirty="0"/>
              <a:t>마스터 제목 스타일 편집</a:t>
            </a:r>
          </a:p>
        </p:txBody>
      </p:sp>
    </p:spTree>
    <p:extLst>
      <p:ext uri="{BB962C8B-B14F-4D97-AF65-F5344CB8AC3E}">
        <p14:creationId xmlns:p14="http://schemas.microsoft.com/office/powerpoint/2010/main" val="1462826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마스터 _ 타이틀">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0" name="Picture 2" descr="C:\Users\user\Desktop\Background\Background-09.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개체 틀 37"/>
          <p:cNvSpPr>
            <a:spLocks noGrp="1"/>
          </p:cNvSpPr>
          <p:nvPr>
            <p:ph type="title"/>
          </p:nvPr>
        </p:nvSpPr>
        <p:spPr>
          <a:xfrm>
            <a:off x="776536" y="621261"/>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l">
              <a:defRPr lang="ko-KR" altLang="en-US" sz="2600" b="1" spc="-60" baseline="0" dirty="0">
                <a:ln>
                  <a:noFill/>
                </a:ln>
                <a:solidFill>
                  <a:schemeClr val="accent1"/>
                </a:solidFill>
                <a:latin typeface="+mn-ea"/>
                <a:ea typeface="+mn-ea"/>
              </a:defRPr>
            </a:lvl1pPr>
          </a:lstStyle>
          <a:p>
            <a:pPr marL="0" lvl="0" algn="l" defTabSz="914400" latinLnBrk="0"/>
            <a:r>
              <a:rPr lang="ko-KR" altLang="en-US" dirty="0"/>
              <a:t>마스터 제목 스타일 편집</a:t>
            </a:r>
          </a:p>
        </p:txBody>
      </p:sp>
      <p:sp>
        <p:nvSpPr>
          <p:cNvPr id="7" name="텍스트 개체 틀 8"/>
          <p:cNvSpPr>
            <a:spLocks noGrp="1"/>
          </p:cNvSpPr>
          <p:nvPr>
            <p:ph type="body" sz="quarter" idx="10" hasCustomPrompt="1"/>
          </p:nvPr>
        </p:nvSpPr>
        <p:spPr>
          <a:xfrm>
            <a:off x="271701" y="702262"/>
            <a:ext cx="468831" cy="276999"/>
          </a:xfrm>
          <a:prstGeom prst="rect">
            <a:avLst/>
          </a:prstGeom>
        </p:spPr>
        <p:txBody>
          <a:bodyPr wrap="square" lIns="0" tIns="0" rIns="0" bIns="0" anchor="ctr" anchorCtr="0">
            <a:spAutoFit/>
          </a:bodyPr>
          <a:lstStyle>
            <a:lvl1pPr marL="0" indent="0" algn="l">
              <a:buNone/>
              <a:defRPr sz="1800" b="1" spc="-60" baseline="0">
                <a:ln>
                  <a:noFill/>
                </a:ln>
                <a:solidFill>
                  <a:schemeClr val="accent6"/>
                </a:solidFill>
                <a:latin typeface="+mn-ea"/>
                <a:ea typeface="+mn-ea"/>
              </a:defRPr>
            </a:lvl1pPr>
          </a:lstStyle>
          <a:p>
            <a:pPr lvl="0"/>
            <a:r>
              <a:rPr lang="en-US" altLang="ko-KR" dirty="0"/>
              <a:t> </a:t>
            </a:r>
            <a:endParaRPr lang="ko-KR" altLang="en-US" dirty="0"/>
          </a:p>
        </p:txBody>
      </p:sp>
      <p:sp>
        <p:nvSpPr>
          <p:cNvPr id="5" name="Rectangle 3"/>
          <p:cNvSpPr>
            <a:spLocks noChangeArrowheads="1"/>
          </p:cNvSpPr>
          <p:nvPr userDrawn="1"/>
        </p:nvSpPr>
        <p:spPr bwMode="auto">
          <a:xfrm>
            <a:off x="8671590" y="6453754"/>
            <a:ext cx="121187" cy="139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scene3d>
              <a:camera prst="orthographicFront"/>
              <a:lightRig rig="threePt" dir="t"/>
            </a:scene3d>
            <a:sp3d>
              <a:bevelT w="1270" h="1270"/>
            </a:sp3d>
          </a:bodyPr>
          <a:lstStyle/>
          <a:p>
            <a:pPr algn="r" defTabSz="914400" fontAlgn="base">
              <a:lnSpc>
                <a:spcPct val="110000"/>
              </a:lnSpc>
              <a:spcBef>
                <a:spcPct val="0"/>
              </a:spcBef>
              <a:spcAft>
                <a:spcPct val="0"/>
              </a:spcAft>
            </a:pPr>
            <a:fld id="{88B3AE5A-10BA-4173-8E7E-D8F2BB88D393}" type="slidenum">
              <a:rPr kumimoji="1" lang="en-US" altLang="ko-KR" sz="900" spc="-60" smtClean="0">
                <a:solidFill>
                  <a:srgbClr val="000000">
                    <a:lumMod val="50000"/>
                    <a:lumOff val="50000"/>
                  </a:srgbClr>
                </a:solidFill>
                <a:cs typeface="굴림" pitchFamily="50" charset="-127"/>
              </a:rPr>
              <a:pPr algn="r" defTabSz="914400" fontAlgn="base">
                <a:lnSpc>
                  <a:spcPct val="110000"/>
                </a:lnSpc>
                <a:spcBef>
                  <a:spcPct val="0"/>
                </a:spcBef>
                <a:spcAft>
                  <a:spcPct val="0"/>
                </a:spcAft>
              </a:pPr>
              <a:t>‹#›</a:t>
            </a:fld>
            <a:endParaRPr kumimoji="1" lang="ko-KR" altLang="ko-KR" sz="900" spc="-60" dirty="0">
              <a:solidFill>
                <a:srgbClr val="000000">
                  <a:lumMod val="50000"/>
                  <a:lumOff val="50000"/>
                </a:srgbClr>
              </a:solidFill>
              <a:cs typeface="굴림" pitchFamily="50" charset="-127"/>
            </a:endParaRPr>
          </a:p>
        </p:txBody>
      </p:sp>
    </p:spTree>
    <p:extLst>
      <p:ext uri="{BB962C8B-B14F-4D97-AF65-F5344CB8AC3E}">
        <p14:creationId xmlns:p14="http://schemas.microsoft.com/office/powerpoint/2010/main" val="3211101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빈화면">
    <p:bg>
      <p:bgPr>
        <a:solidFill>
          <a:srgbClr val="7FC3B6"/>
        </a:solidFill>
        <a:effectLst/>
      </p:bgPr>
    </p:bg>
    <p:spTree>
      <p:nvGrpSpPr>
        <p:cNvPr id="1" name=""/>
        <p:cNvGrpSpPr/>
        <p:nvPr/>
      </p:nvGrpSpPr>
      <p:grpSpPr>
        <a:xfrm>
          <a:off x="0" y="0"/>
          <a:ext cx="0" cy="0"/>
          <a:chOff x="0" y="0"/>
          <a:chExt cx="0" cy="0"/>
        </a:xfrm>
      </p:grpSpPr>
      <p:sp>
        <p:nvSpPr>
          <p:cNvPr id="9" name="자유형: 도형 8">
            <a:extLst>
              <a:ext uri="{FF2B5EF4-FFF2-40B4-BE49-F238E27FC236}">
                <a16:creationId xmlns:a16="http://schemas.microsoft.com/office/drawing/2014/main" id="{7CC08A16-69E2-4FE9-872B-AFCB3602514D}"/>
              </a:ext>
            </a:extLst>
          </p:cNvPr>
          <p:cNvSpPr/>
          <p:nvPr userDrawn="1"/>
        </p:nvSpPr>
        <p:spPr>
          <a:xfrm flipH="1">
            <a:off x="1" y="332656"/>
            <a:ext cx="9145271" cy="6539807"/>
          </a:xfrm>
          <a:custGeom>
            <a:avLst/>
            <a:gdLst>
              <a:gd name="connsiteX0" fmla="*/ 9145271 w 9145271"/>
              <a:gd name="connsiteY0" fmla="*/ 0 h 6539807"/>
              <a:gd name="connsiteX1" fmla="*/ 2027897 w 9145271"/>
              <a:gd name="connsiteY1" fmla="*/ 0 h 6539807"/>
              <a:gd name="connsiteX2" fmla="*/ 199663 w 9145271"/>
              <a:gd name="connsiteY2" fmla="*/ 558448 h 6539807"/>
              <a:gd name="connsiteX3" fmla="*/ 0 w 9145271"/>
              <a:gd name="connsiteY3" fmla="*/ 707753 h 6539807"/>
              <a:gd name="connsiteX4" fmla="*/ 0 w 9145271"/>
              <a:gd name="connsiteY4" fmla="*/ 6539807 h 6539807"/>
              <a:gd name="connsiteX5" fmla="*/ 9145271 w 9145271"/>
              <a:gd name="connsiteY5" fmla="*/ 6539807 h 6539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5271" h="6539807">
                <a:moveTo>
                  <a:pt x="9145271" y="0"/>
                </a:moveTo>
                <a:lnTo>
                  <a:pt x="2027897" y="0"/>
                </a:lnTo>
                <a:cubicBezTo>
                  <a:pt x="1350678" y="0"/>
                  <a:pt x="721543" y="205873"/>
                  <a:pt x="199663" y="558448"/>
                </a:cubicBezTo>
                <a:lnTo>
                  <a:pt x="0" y="707753"/>
                </a:lnTo>
                <a:lnTo>
                  <a:pt x="0" y="6539807"/>
                </a:lnTo>
                <a:lnTo>
                  <a:pt x="9145271" y="6539807"/>
                </a:lnTo>
                <a:close/>
              </a:path>
            </a:pathLst>
          </a:custGeom>
          <a:solidFill>
            <a:schemeClr val="bg1"/>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latinLnBrk="0"/>
            <a:endParaRPr lang="en-US" sz="1400" spc="-60" dirty="0">
              <a:solidFill>
                <a:schemeClr val="tx1">
                  <a:lumMod val="65000"/>
                  <a:lumOff val="35000"/>
                </a:schemeClr>
              </a:solidFill>
              <a:latin typeface="+mn-ea"/>
            </a:endParaRPr>
          </a:p>
        </p:txBody>
      </p:sp>
      <p:sp>
        <p:nvSpPr>
          <p:cNvPr id="11" name="Slide Number Placeholder 5">
            <a:extLst>
              <a:ext uri="{FF2B5EF4-FFF2-40B4-BE49-F238E27FC236}">
                <a16:creationId xmlns:a16="http://schemas.microsoft.com/office/drawing/2014/main" id="{CFF4313F-EE4A-42B9-8C8C-F91A22F77600}"/>
              </a:ext>
            </a:extLst>
          </p:cNvPr>
          <p:cNvSpPr>
            <a:spLocks noGrp="1"/>
          </p:cNvSpPr>
          <p:nvPr>
            <p:ph type="sldNum" sz="quarter" idx="12"/>
          </p:nvPr>
        </p:nvSpPr>
        <p:spPr>
          <a:xfrm>
            <a:off x="6961070" y="6489340"/>
            <a:ext cx="2057400" cy="232138"/>
          </a:xfrm>
          <a:prstGeom prst="rect">
            <a:avLst/>
          </a:prstGeom>
        </p:spPr>
        <p:txBody>
          <a:bodyPr/>
          <a:lstStyle>
            <a:lvl1pPr algn="r">
              <a:defRPr sz="1200">
                <a:ln>
                  <a:solidFill>
                    <a:schemeClr val="tx1">
                      <a:lumMod val="75000"/>
                      <a:lumOff val="25000"/>
                      <a:alpha val="22000"/>
                    </a:schemeClr>
                  </a:solidFill>
                </a:ln>
                <a:solidFill>
                  <a:schemeClr val="tx1">
                    <a:lumMod val="75000"/>
                    <a:lumOff val="25000"/>
                  </a:schemeClr>
                </a:solidFill>
                <a:latin typeface="나눔스퀘어 Light" panose="020B0600000101010101" pitchFamily="50" charset="-127"/>
                <a:ea typeface="나눔스퀘어 Light" panose="020B0600000101010101" pitchFamily="50" charset="-127"/>
              </a:defRPr>
            </a:lvl1pPr>
          </a:lstStyle>
          <a:p>
            <a:fld id="{3ABC768E-094C-1348-9D29-2163BD33EBDB}" type="slidenum">
              <a:rPr kumimoji="1" lang="ko-KR" altLang="en-US" smtClean="0"/>
              <a:pPr/>
              <a:t>‹#›</a:t>
            </a:fld>
            <a:endParaRPr kumimoji="1" lang="ko-KR" altLang="en-US" dirty="0"/>
          </a:p>
        </p:txBody>
      </p:sp>
    </p:spTree>
    <p:extLst>
      <p:ext uri="{BB962C8B-B14F-4D97-AF65-F5344CB8AC3E}">
        <p14:creationId xmlns:p14="http://schemas.microsoft.com/office/powerpoint/2010/main" val="2560110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007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마스터 _ 타이틀 + 서브 타이틀">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2" name="Picture 2" descr="C:\Users\user\Desktop\Background\Background-09.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제목 개체 틀 37"/>
          <p:cNvSpPr>
            <a:spLocks noGrp="1"/>
          </p:cNvSpPr>
          <p:nvPr>
            <p:ph type="title"/>
          </p:nvPr>
        </p:nvSpPr>
        <p:spPr>
          <a:xfrm>
            <a:off x="776536" y="621261"/>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l">
              <a:defRPr lang="ko-KR" altLang="en-US" sz="2600" b="1" spc="-60" baseline="0" dirty="0">
                <a:ln>
                  <a:noFill/>
                </a:ln>
                <a:solidFill>
                  <a:schemeClr val="accent1"/>
                </a:solidFill>
                <a:latin typeface="+mn-ea"/>
                <a:ea typeface="+mn-ea"/>
              </a:defRPr>
            </a:lvl1pPr>
          </a:lstStyle>
          <a:p>
            <a:pPr marL="0" lvl="0" algn="l" defTabSz="914400" latinLnBrk="0"/>
            <a:r>
              <a:rPr lang="ko-KR" altLang="en-US" dirty="0"/>
              <a:t>마스터 제목 스타일 편집</a:t>
            </a:r>
          </a:p>
        </p:txBody>
      </p:sp>
      <p:sp>
        <p:nvSpPr>
          <p:cNvPr id="10" name="텍스트 개체 틀 8"/>
          <p:cNvSpPr>
            <a:spLocks noGrp="1"/>
          </p:cNvSpPr>
          <p:nvPr>
            <p:ph type="body" sz="quarter" idx="10" hasCustomPrompt="1"/>
          </p:nvPr>
        </p:nvSpPr>
        <p:spPr>
          <a:xfrm>
            <a:off x="271701" y="702262"/>
            <a:ext cx="468831" cy="276999"/>
          </a:xfrm>
          <a:prstGeom prst="rect">
            <a:avLst/>
          </a:prstGeom>
        </p:spPr>
        <p:txBody>
          <a:bodyPr wrap="square" lIns="0" tIns="0" rIns="0" bIns="0" anchor="ctr" anchorCtr="0">
            <a:spAutoFit/>
          </a:bodyPr>
          <a:lstStyle>
            <a:lvl1pPr marL="0" indent="0" algn="l">
              <a:buNone/>
              <a:defRPr sz="1800" b="1" spc="-60" baseline="0">
                <a:ln>
                  <a:noFill/>
                </a:ln>
                <a:solidFill>
                  <a:schemeClr val="accent6"/>
                </a:solidFill>
                <a:latin typeface="+mn-ea"/>
                <a:ea typeface="+mn-ea"/>
              </a:defRPr>
            </a:lvl1pPr>
          </a:lstStyle>
          <a:p>
            <a:pPr lvl="0"/>
            <a:r>
              <a:rPr lang="en-US" altLang="ko-KR" dirty="0"/>
              <a:t> </a:t>
            </a:r>
            <a:endParaRPr lang="ko-KR" altLang="en-US" dirty="0"/>
          </a:p>
        </p:txBody>
      </p:sp>
      <p:sp>
        <p:nvSpPr>
          <p:cNvPr id="11" name="텍스트 개체 틀 38"/>
          <p:cNvSpPr>
            <a:spLocks noGrp="1"/>
          </p:cNvSpPr>
          <p:nvPr>
            <p:ph type="body" idx="1"/>
          </p:nvPr>
        </p:nvSpPr>
        <p:spPr>
          <a:xfrm>
            <a:off x="776537" y="1095099"/>
            <a:ext cx="7611888" cy="276999"/>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marL="0" indent="0" algn="l" defTabSz="914229" rtl="0" eaLnBrk="1" latinLnBrk="0" hangingPunct="1">
              <a:spcBef>
                <a:spcPct val="20000"/>
              </a:spcBef>
              <a:buFont typeface="Arial" pitchFamily="34" charset="0"/>
              <a:buNone/>
              <a:defRPr lang="en-US" altLang="ko-KR" sz="1800" b="1" kern="1200" spc="-60" baseline="0" dirty="0">
                <a:ln>
                  <a:noFill/>
                </a:ln>
                <a:solidFill>
                  <a:schemeClr val="accent6"/>
                </a:solidFill>
                <a:latin typeface="+mn-ea"/>
                <a:ea typeface="+mn-ea"/>
                <a:cs typeface="+mn-cs"/>
              </a:defRPr>
            </a:lvl1pPr>
          </a:lstStyle>
          <a:p>
            <a:endParaRPr lang="en-US" altLang="ko-KR" dirty="0"/>
          </a:p>
        </p:txBody>
      </p:sp>
      <p:sp>
        <p:nvSpPr>
          <p:cNvPr id="9" name="Rectangle 3"/>
          <p:cNvSpPr>
            <a:spLocks noChangeArrowheads="1"/>
          </p:cNvSpPr>
          <p:nvPr userDrawn="1"/>
        </p:nvSpPr>
        <p:spPr bwMode="auto">
          <a:xfrm>
            <a:off x="8671590" y="6453754"/>
            <a:ext cx="121187" cy="139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scene3d>
              <a:camera prst="orthographicFront"/>
              <a:lightRig rig="threePt" dir="t"/>
            </a:scene3d>
            <a:sp3d>
              <a:bevelT w="1270" h="1270"/>
            </a:sp3d>
          </a:bodyPr>
          <a:lstStyle/>
          <a:p>
            <a:pPr algn="r" defTabSz="914400" fontAlgn="base">
              <a:lnSpc>
                <a:spcPct val="110000"/>
              </a:lnSpc>
              <a:spcBef>
                <a:spcPct val="0"/>
              </a:spcBef>
              <a:spcAft>
                <a:spcPct val="0"/>
              </a:spcAft>
            </a:pPr>
            <a:fld id="{88B3AE5A-10BA-4173-8E7E-D8F2BB88D393}" type="slidenum">
              <a:rPr kumimoji="1" lang="en-US" altLang="ko-KR" sz="900" spc="-60" smtClean="0">
                <a:solidFill>
                  <a:srgbClr val="000000">
                    <a:lumMod val="50000"/>
                    <a:lumOff val="50000"/>
                  </a:srgbClr>
                </a:solidFill>
                <a:cs typeface="굴림" pitchFamily="50" charset="-127"/>
              </a:rPr>
              <a:pPr algn="r" defTabSz="914400" fontAlgn="base">
                <a:lnSpc>
                  <a:spcPct val="110000"/>
                </a:lnSpc>
                <a:spcBef>
                  <a:spcPct val="0"/>
                </a:spcBef>
                <a:spcAft>
                  <a:spcPct val="0"/>
                </a:spcAft>
              </a:pPr>
              <a:t>‹#›</a:t>
            </a:fld>
            <a:endParaRPr kumimoji="1" lang="ko-KR" altLang="ko-KR" sz="900" spc="-60" dirty="0">
              <a:solidFill>
                <a:srgbClr val="000000">
                  <a:lumMod val="50000"/>
                  <a:lumOff val="50000"/>
                </a:srgbClr>
              </a:solidFill>
              <a:cs typeface="굴림" pitchFamily="50" charset="-127"/>
            </a:endParaRPr>
          </a:p>
        </p:txBody>
      </p:sp>
    </p:spTree>
    <p:extLst>
      <p:ext uri="{BB962C8B-B14F-4D97-AF65-F5344CB8AC3E}">
        <p14:creationId xmlns:p14="http://schemas.microsoft.com/office/powerpoint/2010/main" val="431424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엔딩커버1">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98000" y="5864400"/>
            <a:ext cx="2099887" cy="460800"/>
          </a:xfrm>
          <a:prstGeom prst="rect">
            <a:avLst/>
          </a:prstGeom>
        </p:spPr>
      </p:pic>
      <p:sp>
        <p:nvSpPr>
          <p:cNvPr id="7" name="텍스트 개체 틀 2"/>
          <p:cNvSpPr>
            <a:spLocks noGrp="1"/>
          </p:cNvSpPr>
          <p:nvPr>
            <p:ph type="body" sz="quarter" idx="10" hasCustomPrompt="1"/>
          </p:nvPr>
        </p:nvSpPr>
        <p:spPr>
          <a:xfrm>
            <a:off x="1763688" y="3141663"/>
            <a:ext cx="5616624" cy="430212"/>
          </a:xfrm>
          <a:prstGeom prst="rect">
            <a:avLst/>
          </a:prstGeom>
        </p:spPr>
        <p:txBody>
          <a:bodyPr anchor="ctr"/>
          <a:lstStyle>
            <a:lvl1pPr marL="0" indent="0" algn="ctr">
              <a:buNone/>
              <a:defRPr lang="ko-KR" altLang="en-US" sz="2800" b="1" kern="1200" spc="-60" dirty="0">
                <a:solidFill>
                  <a:schemeClr val="tx1">
                    <a:lumMod val="50000"/>
                    <a:lumOff val="50000"/>
                  </a:schemeClr>
                </a:solidFill>
                <a:latin typeface="+mj-ea"/>
                <a:ea typeface="+mj-ea"/>
                <a:cs typeface="+mn-cs"/>
              </a:defRPr>
            </a:lvl1pPr>
          </a:lstStyle>
          <a:p>
            <a:pPr lvl="0"/>
            <a:r>
              <a:rPr lang="ko-KR" altLang="en-US" dirty="0"/>
              <a:t>텍스트 입력</a:t>
            </a:r>
          </a:p>
        </p:txBody>
      </p:sp>
    </p:spTree>
    <p:extLst>
      <p:ext uri="{BB962C8B-B14F-4D97-AF65-F5344CB8AC3E}">
        <p14:creationId xmlns:p14="http://schemas.microsoft.com/office/powerpoint/2010/main" val="2195603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엔딩커버2">
    <p:spTree>
      <p:nvGrpSpPr>
        <p:cNvPr id="1" name=""/>
        <p:cNvGrpSpPr/>
        <p:nvPr/>
      </p:nvGrpSpPr>
      <p:grpSpPr>
        <a:xfrm>
          <a:off x="0" y="0"/>
          <a:ext cx="0" cy="0"/>
          <a:chOff x="0" y="0"/>
          <a:chExt cx="0" cy="0"/>
        </a:xfrm>
      </p:grpSpPr>
      <p:pic>
        <p:nvPicPr>
          <p:cNvPr id="5" name="Picture 3" descr="D:\Data\01_주요 업무\28-브랜드 슬로건 가이드\03_최종 업로드용\01 가이드\KT Brand Slogan_활용소스\KT Brand Slogan_09 가로형(슬로건 강조형)_기본형(화이트bg)_수정.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339752" y="3288640"/>
            <a:ext cx="4406464" cy="5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7331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2130204"/>
      </p:ext>
    </p:extLst>
  </p:cSld>
  <p:clrMap bg1="lt1" tx1="dk1" bg2="lt2" tx2="dk2" accent1="accent1" accent2="accent2" accent3="accent3" accent4="accent4" accent5="accent5" accent6="accent6" hlink="hlink" folHlink="folHlink"/>
  <p:sldLayoutIdLst>
    <p:sldLayoutId id="2147483750" r:id="rId1"/>
    <p:sldLayoutId id="2147483723" r:id="rId2"/>
    <p:sldLayoutId id="2147483753" r:id="rId3"/>
    <p:sldLayoutId id="2147483754" r:id="rId4"/>
    <p:sldLayoutId id="2147483724" r:id="rId5"/>
  </p:sldLayoutIdLst>
  <p:hf hdr="0" ftr="0" dt="0"/>
  <p:txStyles>
    <p:titleStyle>
      <a:lvl1pPr algn="ctr" defTabSz="914229" rtl="0" eaLnBrk="1" latinLnBrk="1" hangingPunct="1">
        <a:spcBef>
          <a:spcPct val="0"/>
        </a:spcBef>
        <a:buNone/>
        <a:defRPr sz="4400" kern="1200">
          <a:solidFill>
            <a:schemeClr val="tx1"/>
          </a:solidFill>
          <a:latin typeface="+mj-lt"/>
          <a:ea typeface="+mj-ea"/>
          <a:cs typeface="+mj-cs"/>
        </a:defRPr>
      </a:lvl1pPr>
    </p:titleStyle>
    <p:bodyStyle>
      <a:lvl1pPr marL="342836" indent="-342836" algn="l" defTabSz="914229"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811" indent="-285697" algn="l" defTabSz="914229"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2786" indent="-228556" algn="l" defTabSz="914229" rtl="0" eaLnBrk="1" latinLnBrk="1" hangingPunct="1">
        <a:spcBef>
          <a:spcPct val="20000"/>
        </a:spcBef>
        <a:buFont typeface="Arial" pitchFamily="34" charset="0"/>
        <a:buChar char="•"/>
        <a:defRPr sz="2500" kern="1200">
          <a:solidFill>
            <a:schemeClr val="tx1"/>
          </a:solidFill>
          <a:latin typeface="+mn-lt"/>
          <a:ea typeface="+mn-ea"/>
          <a:cs typeface="+mn-cs"/>
        </a:defRPr>
      </a:lvl3pPr>
      <a:lvl4pPr marL="1599901" indent="-228556" algn="l" defTabSz="914229"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016" indent="-228556" algn="l" defTabSz="914229"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129" indent="-228556" algn="l" defTabSz="914229"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244" indent="-228556" algn="l" defTabSz="914229"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8357" indent="-228556" algn="l" defTabSz="914229"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5473" indent="-228556" algn="l" defTabSz="914229"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229" rtl="0" eaLnBrk="1" latinLnBrk="1" hangingPunct="1">
        <a:defRPr sz="1800" kern="1200">
          <a:solidFill>
            <a:schemeClr val="tx1"/>
          </a:solidFill>
          <a:latin typeface="+mn-lt"/>
          <a:ea typeface="+mn-ea"/>
          <a:cs typeface="+mn-cs"/>
        </a:defRPr>
      </a:lvl1pPr>
      <a:lvl2pPr marL="457115" algn="l" defTabSz="914229" rtl="0" eaLnBrk="1" latinLnBrk="1" hangingPunct="1">
        <a:defRPr sz="1800" kern="1200">
          <a:solidFill>
            <a:schemeClr val="tx1"/>
          </a:solidFill>
          <a:latin typeface="+mn-lt"/>
          <a:ea typeface="+mn-ea"/>
          <a:cs typeface="+mn-cs"/>
        </a:defRPr>
      </a:lvl2pPr>
      <a:lvl3pPr marL="914229" algn="l" defTabSz="914229" rtl="0" eaLnBrk="1" latinLnBrk="1" hangingPunct="1">
        <a:defRPr sz="1800" kern="1200">
          <a:solidFill>
            <a:schemeClr val="tx1"/>
          </a:solidFill>
          <a:latin typeface="+mn-lt"/>
          <a:ea typeface="+mn-ea"/>
          <a:cs typeface="+mn-cs"/>
        </a:defRPr>
      </a:lvl3pPr>
      <a:lvl4pPr marL="1371343" algn="l" defTabSz="914229" rtl="0" eaLnBrk="1" latinLnBrk="1" hangingPunct="1">
        <a:defRPr sz="1800" kern="1200">
          <a:solidFill>
            <a:schemeClr val="tx1"/>
          </a:solidFill>
          <a:latin typeface="+mn-lt"/>
          <a:ea typeface="+mn-ea"/>
          <a:cs typeface="+mn-cs"/>
        </a:defRPr>
      </a:lvl4pPr>
      <a:lvl5pPr marL="1828457" algn="l" defTabSz="914229" rtl="0" eaLnBrk="1" latinLnBrk="1" hangingPunct="1">
        <a:defRPr sz="1800" kern="1200">
          <a:solidFill>
            <a:schemeClr val="tx1"/>
          </a:solidFill>
          <a:latin typeface="+mn-lt"/>
          <a:ea typeface="+mn-ea"/>
          <a:cs typeface="+mn-cs"/>
        </a:defRPr>
      </a:lvl5pPr>
      <a:lvl6pPr marL="2285571" algn="l" defTabSz="914229" rtl="0" eaLnBrk="1" latinLnBrk="1" hangingPunct="1">
        <a:defRPr sz="1800" kern="1200">
          <a:solidFill>
            <a:schemeClr val="tx1"/>
          </a:solidFill>
          <a:latin typeface="+mn-lt"/>
          <a:ea typeface="+mn-ea"/>
          <a:cs typeface="+mn-cs"/>
        </a:defRPr>
      </a:lvl6pPr>
      <a:lvl7pPr marL="2742686" algn="l" defTabSz="914229" rtl="0" eaLnBrk="1" latinLnBrk="1" hangingPunct="1">
        <a:defRPr sz="1800" kern="1200">
          <a:solidFill>
            <a:schemeClr val="tx1"/>
          </a:solidFill>
          <a:latin typeface="+mn-lt"/>
          <a:ea typeface="+mn-ea"/>
          <a:cs typeface="+mn-cs"/>
        </a:defRPr>
      </a:lvl7pPr>
      <a:lvl8pPr marL="3199801" algn="l" defTabSz="914229" rtl="0" eaLnBrk="1" latinLnBrk="1" hangingPunct="1">
        <a:defRPr sz="1800" kern="1200">
          <a:solidFill>
            <a:schemeClr val="tx1"/>
          </a:solidFill>
          <a:latin typeface="+mn-lt"/>
          <a:ea typeface="+mn-ea"/>
          <a:cs typeface="+mn-cs"/>
        </a:defRPr>
      </a:lvl8pPr>
      <a:lvl9pPr marL="3656914" algn="l" defTabSz="914229"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 y="429"/>
            <a:ext cx="9143473" cy="6857143"/>
          </a:xfrm>
          <a:prstGeom prst="rect">
            <a:avLst/>
          </a:prstGeom>
        </p:spPr>
      </p:pic>
    </p:spTree>
    <p:extLst>
      <p:ext uri="{BB962C8B-B14F-4D97-AF65-F5344CB8AC3E}">
        <p14:creationId xmlns:p14="http://schemas.microsoft.com/office/powerpoint/2010/main" val="3706949121"/>
      </p:ext>
    </p:extLst>
  </p:cSld>
  <p:clrMap bg1="lt1" tx1="dk1" bg2="lt2" tx2="dk2" accent1="accent1" accent2="accent2" accent3="accent3" accent4="accent4" accent5="accent5" accent6="accent6" hlink="hlink" folHlink="folHlink"/>
  <p:sldLayoutIdLst>
    <p:sldLayoutId id="2147483747" r:id="rId1"/>
    <p:sldLayoutId id="2147483748" r:id="rId2"/>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microsoft.com/office/2007/relationships/hdphoto" Target="../media/hdphoto3.wdp"/><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림 12">
            <a:extLst>
              <a:ext uri="{FF2B5EF4-FFF2-40B4-BE49-F238E27FC236}">
                <a16:creationId xmlns:a16="http://schemas.microsoft.com/office/drawing/2014/main" id="{1873BFA5-1AC5-4DBB-9AD4-89DAC773304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43789" y1="30982" x2="48137" y2="48866"/>
                        <a14:foregroundMark x1="48137" y1="48866" x2="67702" y2="59446"/>
                        <a14:foregroundMark x1="67702" y1="59446" x2="85714" y2="40302"/>
                        <a14:foregroundMark x1="85714" y1="40302" x2="68012" y2="27708"/>
                        <a14:foregroundMark x1="68012" y1="27708" x2="44410" y2="29219"/>
                        <a14:foregroundMark x1="44410" y1="29219" x2="40994" y2="31234"/>
                        <a14:foregroundMark x1="75155" y1="37783" x2="65217" y2="49370"/>
                        <a14:foregroundMark x1="68323" y1="34005" x2="69876" y2="49118"/>
                        <a14:foregroundMark x1="71739" y1="32997" x2="72360" y2="43577"/>
                        <a14:foregroundMark x1="75776" y1="42569" x2="71429" y2="54408"/>
                        <a14:foregroundMark x1="57143" y1="33501" x2="57143" y2="44836"/>
                        <a14:foregroundMark x1="51863" y1="33249" x2="52174" y2="54912"/>
                        <a14:foregroundMark x1="48447" y1="34257" x2="49068" y2="42065"/>
                        <a14:foregroundMark x1="47516" y1="29975" x2="47516" y2="34257"/>
                        <a14:foregroundMark x1="47516" y1="34257" x2="47516" y2="35516"/>
                        <a14:foregroundMark x1="54037" y1="33249" x2="54348" y2="50378"/>
                        <a14:foregroundMark x1="59627" y1="32494" x2="58075" y2="44081"/>
                      </a14:backgroundRemoval>
                    </a14:imgEffect>
                  </a14:imgLayer>
                </a14:imgProps>
              </a:ext>
            </a:extLst>
          </a:blip>
          <a:stretch>
            <a:fillRect/>
          </a:stretch>
        </p:blipFill>
        <p:spPr>
          <a:xfrm>
            <a:off x="5231411" y="1359572"/>
            <a:ext cx="3210451" cy="3833156"/>
          </a:xfrm>
          <a:prstGeom prst="rect">
            <a:avLst/>
          </a:prstGeom>
        </p:spPr>
      </p:pic>
      <p:pic>
        <p:nvPicPr>
          <p:cNvPr id="12" name="그림 11">
            <a:extLst>
              <a:ext uri="{FF2B5EF4-FFF2-40B4-BE49-F238E27FC236}">
                <a16:creationId xmlns:a16="http://schemas.microsoft.com/office/drawing/2014/main" id="{EC239BAE-5ACE-4C2D-9A3A-1CC9D69E441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249" b="94798" l="9926" r="89578">
                        <a14:foregroundMark x1="21836" y1="76879" x2="24069" y2="74277"/>
                        <a14:foregroundMark x1="23821" y1="88728" x2="23821" y2="88728"/>
                        <a14:foregroundMark x1="70471" y1="88439" x2="70471" y2="88439"/>
                        <a14:foregroundMark x1="43176" y1="75145" x2="43176" y2="75145"/>
                        <a14:foregroundMark x1="68238" y1="62717" x2="68238" y2="62717"/>
                        <a14:foregroundMark x1="51365" y1="43642" x2="51365" y2="43642"/>
                        <a14:foregroundMark x1="36973" y1="44798" x2="36973" y2="44798"/>
                        <a14:foregroundMark x1="56824" y1="41908" x2="56824" y2="41908"/>
                        <a14:foregroundMark x1="53846" y1="50000" x2="54094" y2="48844"/>
                        <a14:foregroundMark x1="48635" y1="10694" x2="48635" y2="10694"/>
                        <a14:foregroundMark x1="45906" y1="9249" x2="43672" y2="10694"/>
                        <a14:foregroundMark x1="47891" y1="10694" x2="53846" y2="15607"/>
                        <a14:foregroundMark x1="24814" y1="94798" x2="22084" y2="94798"/>
                        <a14:foregroundMark x1="25310" y1="89595" x2="24069" y2="91040"/>
                      </a14:backgroundRemoval>
                    </a14:imgEffect>
                  </a14:imgLayer>
                </a14:imgProps>
              </a:ext>
            </a:extLst>
          </a:blip>
          <a:stretch>
            <a:fillRect/>
          </a:stretch>
        </p:blipFill>
        <p:spPr>
          <a:xfrm>
            <a:off x="1301059" y="3588301"/>
            <a:ext cx="2632019" cy="2259748"/>
          </a:xfrm>
          <a:prstGeom prst="rect">
            <a:avLst/>
          </a:prstGeom>
        </p:spPr>
      </p:pic>
      <p:sp>
        <p:nvSpPr>
          <p:cNvPr id="2" name="직사각형 1">
            <a:extLst>
              <a:ext uri="{FF2B5EF4-FFF2-40B4-BE49-F238E27FC236}">
                <a16:creationId xmlns:a16="http://schemas.microsoft.com/office/drawing/2014/main" id="{E2BE3D44-0CDE-4F23-B3C1-1DD5A8410504}"/>
              </a:ext>
            </a:extLst>
          </p:cNvPr>
          <p:cNvSpPr/>
          <p:nvPr/>
        </p:nvSpPr>
        <p:spPr>
          <a:xfrm>
            <a:off x="-8212" y="0"/>
            <a:ext cx="9152212" cy="296652"/>
          </a:xfrm>
          <a:prstGeom prst="rect">
            <a:avLst/>
          </a:prstGeom>
          <a:solidFill>
            <a:srgbClr val="7FC3B6"/>
          </a:solidFill>
        </p:spPr>
        <p:txBody>
          <a:bodyPr wrap="squar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7" name="직사각형 6">
            <a:extLst>
              <a:ext uri="{FF2B5EF4-FFF2-40B4-BE49-F238E27FC236}">
                <a16:creationId xmlns:a16="http://schemas.microsoft.com/office/drawing/2014/main" id="{E5D70311-E16C-4E0C-92E0-99155D2BFFC8}"/>
              </a:ext>
            </a:extLst>
          </p:cNvPr>
          <p:cNvSpPr/>
          <p:nvPr/>
        </p:nvSpPr>
        <p:spPr>
          <a:xfrm>
            <a:off x="0" y="224176"/>
            <a:ext cx="323528" cy="6633356"/>
          </a:xfrm>
          <a:prstGeom prst="rect">
            <a:avLst/>
          </a:prstGeom>
          <a:solidFill>
            <a:srgbClr val="7FC3B6"/>
          </a:solidFill>
        </p:spPr>
        <p:txBody>
          <a:bodyPr wrap="squar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8" name="직사각형 7">
            <a:extLst>
              <a:ext uri="{FF2B5EF4-FFF2-40B4-BE49-F238E27FC236}">
                <a16:creationId xmlns:a16="http://schemas.microsoft.com/office/drawing/2014/main" id="{6074C252-ADAE-4363-B7B9-7771B834A9EC}"/>
              </a:ext>
            </a:extLst>
          </p:cNvPr>
          <p:cNvSpPr/>
          <p:nvPr/>
        </p:nvSpPr>
        <p:spPr>
          <a:xfrm>
            <a:off x="0" y="6560880"/>
            <a:ext cx="9152212" cy="296652"/>
          </a:xfrm>
          <a:prstGeom prst="rect">
            <a:avLst/>
          </a:prstGeom>
          <a:solidFill>
            <a:srgbClr val="7FC3B6"/>
          </a:solidFill>
        </p:spPr>
        <p:txBody>
          <a:bodyPr wrap="squar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9" name="직사각형 8">
            <a:extLst>
              <a:ext uri="{FF2B5EF4-FFF2-40B4-BE49-F238E27FC236}">
                <a16:creationId xmlns:a16="http://schemas.microsoft.com/office/drawing/2014/main" id="{3D351FFC-E97E-43BA-9AB9-1FD09B34AEA3}"/>
              </a:ext>
            </a:extLst>
          </p:cNvPr>
          <p:cNvSpPr/>
          <p:nvPr/>
        </p:nvSpPr>
        <p:spPr>
          <a:xfrm>
            <a:off x="8820472" y="224644"/>
            <a:ext cx="323528" cy="6633356"/>
          </a:xfrm>
          <a:prstGeom prst="rect">
            <a:avLst/>
          </a:prstGeom>
          <a:solidFill>
            <a:srgbClr val="7FC3B6"/>
          </a:solidFill>
        </p:spPr>
        <p:txBody>
          <a:bodyPr wrap="squar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64" name="직사각형 63">
            <a:extLst>
              <a:ext uri="{FF2B5EF4-FFF2-40B4-BE49-F238E27FC236}">
                <a16:creationId xmlns:a16="http://schemas.microsoft.com/office/drawing/2014/main" id="{595DE032-0823-4496-A829-BC6447E017BA}"/>
              </a:ext>
            </a:extLst>
          </p:cNvPr>
          <p:cNvSpPr/>
          <p:nvPr/>
        </p:nvSpPr>
        <p:spPr>
          <a:xfrm flipV="1">
            <a:off x="323528" y="2290640"/>
            <a:ext cx="4140460" cy="45719"/>
          </a:xfrm>
          <a:prstGeom prst="rect">
            <a:avLst/>
          </a:prstGeom>
          <a:solidFill>
            <a:srgbClr val="F8EC81"/>
          </a:solidFill>
          <a:ln>
            <a:solidFill>
              <a:srgbClr val="EEB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TextBox 64">
            <a:extLst>
              <a:ext uri="{FF2B5EF4-FFF2-40B4-BE49-F238E27FC236}">
                <a16:creationId xmlns:a16="http://schemas.microsoft.com/office/drawing/2014/main" id="{6242D047-ECB9-4F2D-A5C0-279C78D424CF}"/>
              </a:ext>
            </a:extLst>
          </p:cNvPr>
          <p:cNvSpPr txBox="1"/>
          <p:nvPr/>
        </p:nvSpPr>
        <p:spPr>
          <a:xfrm>
            <a:off x="300170" y="1152258"/>
            <a:ext cx="4967838" cy="1815882"/>
          </a:xfrm>
          <a:prstGeom prst="rect">
            <a:avLst/>
          </a:prstGeom>
          <a:noFill/>
        </p:spPr>
        <p:txBody>
          <a:bodyPr wrap="square" rtlCol="0">
            <a:spAutoFit/>
          </a:bodyPr>
          <a:lstStyle/>
          <a:p>
            <a:r>
              <a:rPr lang="ko-KR" altLang="en-US" sz="2800" b="1" spc="-300" dirty="0">
                <a:solidFill>
                  <a:srgbClr val="00A8AC"/>
                </a:solidFill>
                <a:latin typeface="Arial" pitchFamily="34" charset="0"/>
                <a:cs typeface="Arial" pitchFamily="34" charset="0"/>
              </a:rPr>
              <a:t>요식업 배달 </a:t>
            </a:r>
            <a:endParaRPr lang="en-US" altLang="ko-KR" sz="2800" b="1" spc="-300" dirty="0">
              <a:solidFill>
                <a:srgbClr val="00A8AC"/>
              </a:solidFill>
              <a:latin typeface="Arial" pitchFamily="34" charset="0"/>
              <a:cs typeface="Arial" pitchFamily="34" charset="0"/>
            </a:endParaRPr>
          </a:p>
          <a:p>
            <a:r>
              <a:rPr lang="ko-KR" altLang="en-US" sz="4400" b="1" spc="-300" dirty="0">
                <a:solidFill>
                  <a:srgbClr val="00A8AC"/>
                </a:solidFill>
                <a:latin typeface="Arial" pitchFamily="34" charset="0"/>
                <a:cs typeface="Arial" pitchFamily="34" charset="0"/>
              </a:rPr>
              <a:t>요인 분석</a:t>
            </a:r>
            <a:endParaRPr lang="en-US" altLang="ko-KR" sz="4400" b="1" spc="-300" dirty="0">
              <a:solidFill>
                <a:srgbClr val="00A8AC"/>
              </a:solidFill>
              <a:latin typeface="Arial" pitchFamily="34" charset="0"/>
              <a:cs typeface="Arial" pitchFamily="34" charset="0"/>
            </a:endParaRPr>
          </a:p>
          <a:p>
            <a:endParaRPr lang="en-US" altLang="ko-KR" sz="2000" b="1" spc="-300" dirty="0">
              <a:solidFill>
                <a:srgbClr val="00A8AC"/>
              </a:solidFill>
              <a:latin typeface="Arial" pitchFamily="34" charset="0"/>
              <a:cs typeface="Arial" pitchFamily="34" charset="0"/>
            </a:endParaRPr>
          </a:p>
          <a:p>
            <a:r>
              <a:rPr lang="ko-KR" altLang="en-US" sz="2000" b="1" spc="-300" dirty="0">
                <a:solidFill>
                  <a:srgbClr val="00A8AC"/>
                </a:solidFill>
                <a:latin typeface="Arial" pitchFamily="34" charset="0"/>
                <a:cs typeface="Arial" pitchFamily="34" charset="0"/>
              </a:rPr>
              <a:t>질병</a:t>
            </a:r>
            <a:r>
              <a:rPr lang="en-US" altLang="ko-KR" sz="2000" b="1" spc="-300" dirty="0">
                <a:solidFill>
                  <a:srgbClr val="00A8AC"/>
                </a:solidFill>
                <a:latin typeface="Arial" pitchFamily="34" charset="0"/>
                <a:cs typeface="Arial" pitchFamily="34" charset="0"/>
              </a:rPr>
              <a:t>, </a:t>
            </a:r>
            <a:r>
              <a:rPr lang="ko-KR" altLang="en-US" sz="2000" b="1" spc="-300" dirty="0">
                <a:solidFill>
                  <a:srgbClr val="00A8AC"/>
                </a:solidFill>
                <a:latin typeface="Arial" pitchFamily="34" charset="0"/>
                <a:cs typeface="Arial" pitchFamily="34" charset="0"/>
              </a:rPr>
              <a:t>지역 그리고 시간 </a:t>
            </a:r>
          </a:p>
        </p:txBody>
      </p:sp>
      <p:sp>
        <p:nvSpPr>
          <p:cNvPr id="66" name="TextBox 65">
            <a:extLst>
              <a:ext uri="{FF2B5EF4-FFF2-40B4-BE49-F238E27FC236}">
                <a16:creationId xmlns:a16="http://schemas.microsoft.com/office/drawing/2014/main" id="{F77BA39C-61C2-435E-98C4-387BACBF74C8}"/>
              </a:ext>
            </a:extLst>
          </p:cNvPr>
          <p:cNvSpPr txBox="1"/>
          <p:nvPr/>
        </p:nvSpPr>
        <p:spPr>
          <a:xfrm>
            <a:off x="1836603" y="3378478"/>
            <a:ext cx="3456384" cy="338554"/>
          </a:xfrm>
          <a:prstGeom prst="rect">
            <a:avLst/>
          </a:prstGeom>
          <a:noFill/>
        </p:spPr>
        <p:txBody>
          <a:bodyPr wrap="square" rtlCol="0">
            <a:spAutoFit/>
          </a:bodyPr>
          <a:lstStyle/>
          <a:p>
            <a:pPr algn="r"/>
            <a:r>
              <a:rPr lang="en-US" altLang="ko-KR" sz="1600" spc="-150" dirty="0">
                <a:solidFill>
                  <a:srgbClr val="FFFDEE"/>
                </a:solidFill>
                <a:latin typeface="Arial" pitchFamily="34" charset="0"/>
                <a:cs typeface="Arial" pitchFamily="34" charset="0"/>
              </a:rPr>
              <a:t>WITH CREBUGS</a:t>
            </a:r>
            <a:endParaRPr lang="ko-KR" altLang="en-US" sz="1600" spc="-150" dirty="0">
              <a:solidFill>
                <a:srgbClr val="FFFDEE"/>
              </a:solidFill>
              <a:latin typeface="Arial" pitchFamily="34" charset="0"/>
              <a:cs typeface="Arial" pitchFamily="34" charset="0"/>
            </a:endParaRPr>
          </a:p>
        </p:txBody>
      </p:sp>
      <p:sp>
        <p:nvSpPr>
          <p:cNvPr id="3" name="TextBox 2">
            <a:extLst>
              <a:ext uri="{FF2B5EF4-FFF2-40B4-BE49-F238E27FC236}">
                <a16:creationId xmlns:a16="http://schemas.microsoft.com/office/drawing/2014/main" id="{AC5271A6-F570-4749-A7C6-708C0BA43536}"/>
              </a:ext>
            </a:extLst>
          </p:cNvPr>
          <p:cNvSpPr txBox="1"/>
          <p:nvPr/>
        </p:nvSpPr>
        <p:spPr>
          <a:xfrm>
            <a:off x="6677677" y="6140232"/>
            <a:ext cx="2160240" cy="230832"/>
          </a:xfrm>
          <a:prstGeom prst="rect">
            <a:avLst/>
          </a:prstGeom>
          <a:noFill/>
          <a:ln w="3175">
            <a:noFill/>
          </a:ln>
          <a:effectLst/>
        </p:spPr>
        <p:txBody>
          <a:bodyPr wrap="square" lIns="0" tIns="0" rIns="0" bIns="0" rtlCol="0">
            <a:spAutoFit/>
          </a:bodyPr>
          <a:lstStyle/>
          <a:p>
            <a:pPr defTabSz="975022" latinLnBrk="0">
              <a:spcBef>
                <a:spcPts val="500"/>
              </a:spcBef>
              <a:buClr>
                <a:schemeClr val="tx1">
                  <a:lumMod val="65000"/>
                  <a:lumOff val="35000"/>
                </a:schemeClr>
              </a:buClr>
              <a:buSzPct val="60000"/>
            </a:pPr>
            <a:r>
              <a:rPr lang="en-US" altLang="ko-KR" sz="1500" b="1" spc="-60" dirty="0">
                <a:solidFill>
                  <a:schemeClr val="tx1">
                    <a:lumMod val="65000"/>
                    <a:lumOff val="35000"/>
                  </a:schemeClr>
                </a:solidFill>
                <a:latin typeface="+mn-ea"/>
              </a:rPr>
              <a:t>Made by </a:t>
            </a:r>
            <a:r>
              <a:rPr lang="ko-KR" altLang="en-US" sz="1500" b="1" spc="-60" dirty="0">
                <a:solidFill>
                  <a:schemeClr val="tx1">
                    <a:lumMod val="65000"/>
                    <a:lumOff val="35000"/>
                  </a:schemeClr>
                </a:solidFill>
                <a:latin typeface="+mn-ea"/>
              </a:rPr>
              <a:t>이성길 김재형</a:t>
            </a:r>
          </a:p>
        </p:txBody>
      </p:sp>
    </p:spTree>
    <p:extLst>
      <p:ext uri="{BB962C8B-B14F-4D97-AF65-F5344CB8AC3E}">
        <p14:creationId xmlns:p14="http://schemas.microsoft.com/office/powerpoint/2010/main" val="1569192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DF731FA0-8DBE-49AB-9768-9935D8337543}"/>
              </a:ext>
            </a:extLst>
          </p:cNvPr>
          <p:cNvPicPr>
            <a:picLocks noChangeAspect="1"/>
          </p:cNvPicPr>
          <p:nvPr/>
        </p:nvPicPr>
        <p:blipFill>
          <a:blip r:embed="rId2"/>
          <a:stretch>
            <a:fillRect/>
          </a:stretch>
        </p:blipFill>
        <p:spPr>
          <a:xfrm>
            <a:off x="1069171" y="1191446"/>
            <a:ext cx="6721422" cy="3520745"/>
          </a:xfrm>
          <a:prstGeom prst="rect">
            <a:avLst/>
          </a:prstGeom>
        </p:spPr>
      </p:pic>
      <p:sp>
        <p:nvSpPr>
          <p:cNvPr id="2" name="슬라이드 번호 개체 틀 1">
            <a:extLst>
              <a:ext uri="{FF2B5EF4-FFF2-40B4-BE49-F238E27FC236}">
                <a16:creationId xmlns:a16="http://schemas.microsoft.com/office/drawing/2014/main" id="{F2656734-9151-4DEE-8B38-2086A549D8EE}"/>
              </a:ext>
            </a:extLst>
          </p:cNvPr>
          <p:cNvSpPr>
            <a:spLocks noGrp="1"/>
          </p:cNvSpPr>
          <p:nvPr>
            <p:ph type="sldNum" sz="quarter" idx="12"/>
          </p:nvPr>
        </p:nvSpPr>
        <p:spPr/>
        <p:txBody>
          <a:bodyPr/>
          <a:lstStyle/>
          <a:p>
            <a:fld id="{3ABC768E-094C-1348-9D29-2163BD33EBDB}" type="slidenum">
              <a:rPr kumimoji="1" lang="ko-KR" altLang="en-US" smtClean="0"/>
              <a:pPr/>
              <a:t>10</a:t>
            </a:fld>
            <a:endParaRPr kumimoji="1" lang="ko-KR" altLang="en-US" dirty="0"/>
          </a:p>
        </p:txBody>
      </p:sp>
      <p:graphicFrame>
        <p:nvGraphicFramePr>
          <p:cNvPr id="3" name="표 2">
            <a:extLst>
              <a:ext uri="{FF2B5EF4-FFF2-40B4-BE49-F238E27FC236}">
                <a16:creationId xmlns:a16="http://schemas.microsoft.com/office/drawing/2014/main" id="{C8D3E549-B789-4297-9B53-5F20C7807B28}"/>
              </a:ext>
            </a:extLst>
          </p:cNvPr>
          <p:cNvGraphicFramePr>
            <a:graphicFrameLocks noGrp="1"/>
          </p:cNvGraphicFramePr>
          <p:nvPr>
            <p:extLst>
              <p:ext uri="{D42A27DB-BD31-4B8C-83A1-F6EECF244321}">
                <p14:modId xmlns:p14="http://schemas.microsoft.com/office/powerpoint/2010/main" val="1439554955"/>
              </p:ext>
            </p:extLst>
          </p:nvPr>
        </p:nvGraphicFramePr>
        <p:xfrm>
          <a:off x="1227424" y="4700955"/>
          <a:ext cx="6440920" cy="2043860"/>
        </p:xfrm>
        <a:graphic>
          <a:graphicData uri="http://schemas.openxmlformats.org/drawingml/2006/table">
            <a:tbl>
              <a:tblPr>
                <a:tableStyleId>{5C22544A-7EE6-4342-B048-85BDC9FD1C3A}</a:tableStyleId>
              </a:tblPr>
              <a:tblGrid>
                <a:gridCol w="6440920">
                  <a:extLst>
                    <a:ext uri="{9D8B030D-6E8A-4147-A177-3AD203B41FA5}">
                      <a16:colId xmlns:a16="http://schemas.microsoft.com/office/drawing/2014/main" val="493813631"/>
                    </a:ext>
                  </a:extLst>
                </a:gridCol>
              </a:tblGrid>
              <a:tr h="311943">
                <a:tc>
                  <a:txBody>
                    <a:bodyPr/>
                    <a:lstStyle/>
                    <a:p>
                      <a:pPr rtl="0"/>
                      <a:r>
                        <a:rPr lang="ko-KR" altLang="en-US" sz="1600" b="1" noProof="0" dirty="0">
                          <a:solidFill>
                            <a:schemeClr val="tx1"/>
                          </a:solidFill>
                          <a:latin typeface="맑은 고딕" panose="020B0503020000020004" pitchFamily="50" charset="-127"/>
                          <a:ea typeface="맑은 고딕" panose="020B0503020000020004" pitchFamily="50" charset="-127"/>
                        </a:rPr>
                        <a:t>특정 일에 배달 건수가 증가할까</a:t>
                      </a:r>
                      <a:r>
                        <a:rPr lang="en-US" altLang="ko-KR" sz="1600" b="1" noProof="0" dirty="0">
                          <a:solidFill>
                            <a:schemeClr val="tx1"/>
                          </a:solidFill>
                          <a:latin typeface="맑은 고딕" panose="020B0503020000020004" pitchFamily="50" charset="-127"/>
                          <a:ea typeface="맑은 고딕" panose="020B0503020000020004" pitchFamily="50" charset="-127"/>
                        </a:rPr>
                        <a:t>?</a:t>
                      </a:r>
                      <a:endParaRPr lang="ko-KR" altLang="en-US" sz="1600" b="1" noProof="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FC3B6"/>
                    </a:solidFill>
                  </a:tcPr>
                </a:tc>
                <a:extLst>
                  <a:ext uri="{0D108BD9-81ED-4DB2-BD59-A6C34878D82A}">
                    <a16:rowId xmlns:a16="http://schemas.microsoft.com/office/drawing/2014/main" val="2570369641"/>
                  </a:ext>
                </a:extLst>
              </a:tr>
              <a:tr h="1708580">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맑은 고딕" panose="020B0503020000020004" pitchFamily="50" charset="-127"/>
                        </a:rPr>
                        <a:t>월 초인 </a:t>
                      </a:r>
                      <a:r>
                        <a:rPr lang="en-US" altLang="ko-KR" sz="1200" spc="30" noProof="0" dirty="0">
                          <a:latin typeface="맑은 고딕" panose="020B0503020000020004" pitchFamily="50" charset="-127"/>
                          <a:ea typeface="맑은 고딕" panose="020B0503020000020004" pitchFamily="50" charset="-127"/>
                        </a:rPr>
                        <a:t>1</a:t>
                      </a:r>
                      <a:r>
                        <a:rPr lang="ko-KR" altLang="en-US" sz="1200" spc="30" noProof="0" dirty="0">
                          <a:latin typeface="맑은 고딕" panose="020B0503020000020004" pitchFamily="50" charset="-127"/>
                          <a:ea typeface="맑은 고딕" panose="020B0503020000020004" pitchFamily="50" charset="-127"/>
                        </a:rPr>
                        <a:t>일에 가장 많은 배달 건수를 보였고 월말 </a:t>
                      </a:r>
                      <a:r>
                        <a:rPr lang="en-US" altLang="ko-KR" sz="1200" spc="30" noProof="0" dirty="0">
                          <a:latin typeface="맑은 고딕" panose="020B0503020000020004" pitchFamily="50" charset="-127"/>
                          <a:ea typeface="맑은 고딕" panose="020B0503020000020004" pitchFamily="50" charset="-127"/>
                        </a:rPr>
                        <a:t>31</a:t>
                      </a:r>
                      <a:r>
                        <a:rPr lang="ko-KR" altLang="en-US" sz="1200" spc="30" noProof="0" dirty="0">
                          <a:latin typeface="맑은 고딕" panose="020B0503020000020004" pitchFamily="50" charset="-127"/>
                          <a:ea typeface="맑은 고딕" panose="020B0503020000020004" pitchFamily="50" charset="-127"/>
                        </a:rPr>
                        <a:t>일에 가장 적은 배달 건수를 보임</a:t>
                      </a:r>
                      <a:endParaRPr lang="en-US" altLang="ko-KR" sz="1200" spc="30" noProof="0" dirty="0">
                        <a:latin typeface="맑은 고딕" panose="020B0503020000020004" pitchFamily="50" charset="-127"/>
                        <a:ea typeface="맑은 고딕" panose="020B0503020000020004" pitchFamily="50" charset="-127"/>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ltLang="ko-KR" sz="1200" spc="30" noProof="0" dirty="0">
                        <a:latin typeface="맑은 고딕" panose="020B0503020000020004" pitchFamily="50" charset="-127"/>
                        <a:ea typeface="맑은 고딕" panose="020B0503020000020004" pitchFamily="50" charset="-127"/>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맑은 고딕" panose="020B0503020000020004" pitchFamily="50" charset="-127"/>
                        </a:rPr>
                        <a:t>분석한 달</a:t>
                      </a:r>
                      <a:r>
                        <a:rPr lang="en-US" altLang="ko-KR" sz="1200" spc="30" noProof="0" dirty="0">
                          <a:latin typeface="맑은 고딕" panose="020B0503020000020004" pitchFamily="50" charset="-127"/>
                          <a:ea typeface="맑은 고딕" panose="020B0503020000020004" pitchFamily="50" charset="-127"/>
                        </a:rPr>
                        <a:t>(12,1,2,3,4,5</a:t>
                      </a:r>
                      <a:r>
                        <a:rPr lang="ko-KR" altLang="en-US" sz="1200" spc="30" noProof="0" dirty="0">
                          <a:latin typeface="맑은 고딕" panose="020B0503020000020004" pitchFamily="50" charset="-127"/>
                          <a:ea typeface="맑은 고딕" panose="020B0503020000020004" pitchFamily="50" charset="-127"/>
                        </a:rPr>
                        <a:t>월</a:t>
                      </a:r>
                      <a:r>
                        <a:rPr lang="en-US" altLang="ko-KR" sz="1200" spc="30" noProof="0" dirty="0">
                          <a:latin typeface="맑은 고딕" panose="020B0503020000020004" pitchFamily="50" charset="-127"/>
                          <a:ea typeface="맑은 고딕" panose="020B0503020000020004" pitchFamily="50" charset="-127"/>
                        </a:rPr>
                        <a:t>)</a:t>
                      </a:r>
                      <a:r>
                        <a:rPr lang="ko-KR" altLang="en-US" sz="1200" spc="30" noProof="0" dirty="0">
                          <a:latin typeface="맑은 고딕" panose="020B0503020000020004" pitchFamily="50" charset="-127"/>
                          <a:ea typeface="맑은 고딕" panose="020B0503020000020004" pitchFamily="50" charset="-127"/>
                        </a:rPr>
                        <a:t>에 </a:t>
                      </a:r>
                      <a:r>
                        <a:rPr lang="en-US" altLang="ko-KR" sz="1200" spc="30" noProof="0" dirty="0">
                          <a:latin typeface="맑은 고딕" panose="020B0503020000020004" pitchFamily="50" charset="-127"/>
                          <a:ea typeface="맑은 고딕" panose="020B0503020000020004" pitchFamily="50" charset="-127"/>
                        </a:rPr>
                        <a:t>2</a:t>
                      </a:r>
                      <a:r>
                        <a:rPr lang="ko-KR" altLang="en-US" sz="1200" spc="30" noProof="0" dirty="0">
                          <a:latin typeface="맑은 고딕" panose="020B0503020000020004" pitchFamily="50" charset="-127"/>
                          <a:ea typeface="맑은 고딕" panose="020B0503020000020004" pitchFamily="50" charset="-127"/>
                        </a:rPr>
                        <a:t>월에 있기 때문에 한번의 </a:t>
                      </a:r>
                      <a:r>
                        <a:rPr lang="en-US" altLang="ko-KR" sz="1200" spc="30" noProof="0" dirty="0">
                          <a:latin typeface="맑은 고딕" panose="020B0503020000020004" pitchFamily="50" charset="-127"/>
                          <a:ea typeface="맑은 고딕" panose="020B0503020000020004" pitchFamily="50" charset="-127"/>
                        </a:rPr>
                        <a:t>30,31</a:t>
                      </a:r>
                      <a:r>
                        <a:rPr lang="ko-KR" altLang="en-US" sz="1200" spc="30" noProof="0" dirty="0">
                          <a:latin typeface="맑은 고딕" panose="020B0503020000020004" pitchFamily="50" charset="-127"/>
                          <a:ea typeface="맑은 고딕" panose="020B0503020000020004" pitchFamily="50" charset="-127"/>
                        </a:rPr>
                        <a:t>일의 배달 건수가 제외 되었고</a:t>
                      </a:r>
                      <a:r>
                        <a:rPr lang="en-US" altLang="ko-KR" sz="1200" spc="30" noProof="0" dirty="0">
                          <a:latin typeface="맑은 고딕" panose="020B0503020000020004" pitchFamily="50" charset="-127"/>
                          <a:ea typeface="맑은 고딕" panose="020B0503020000020004" pitchFamily="50" charset="-127"/>
                        </a:rPr>
                        <a:t>, 5</a:t>
                      </a:r>
                      <a:r>
                        <a:rPr lang="ko-KR" altLang="en-US" sz="1200" spc="30" noProof="0" dirty="0">
                          <a:latin typeface="맑은 고딕" panose="020B0503020000020004" pitchFamily="50" charset="-127"/>
                          <a:ea typeface="맑은 고딕" panose="020B0503020000020004" pitchFamily="50" charset="-127"/>
                        </a:rPr>
                        <a:t>월 </a:t>
                      </a:r>
                      <a:r>
                        <a:rPr lang="en-US" altLang="ko-KR" sz="1200" spc="30" noProof="0" dirty="0">
                          <a:latin typeface="맑은 고딕" panose="020B0503020000020004" pitchFamily="50" charset="-127"/>
                          <a:ea typeface="맑은 고딕" panose="020B0503020000020004" pitchFamily="50" charset="-127"/>
                        </a:rPr>
                        <a:t>18</a:t>
                      </a:r>
                      <a:r>
                        <a:rPr lang="ko-KR" altLang="en-US" sz="1200" spc="30" noProof="0" dirty="0">
                          <a:latin typeface="맑은 고딕" panose="020B0503020000020004" pitchFamily="50" charset="-127"/>
                          <a:ea typeface="맑은 고딕" panose="020B0503020000020004" pitchFamily="50" charset="-127"/>
                        </a:rPr>
                        <a:t>일의 배달 건수가 데이터상 누락되어 최저 배달 요일 판단의 한계 존재</a:t>
                      </a:r>
                      <a:endParaRPr lang="en-US" altLang="ko-KR" sz="1200" spc="30" noProof="0" dirty="0">
                        <a:latin typeface="맑은 고딕" panose="020B0503020000020004" pitchFamily="50" charset="-127"/>
                        <a:ea typeface="맑은 고딕" panose="020B0503020000020004" pitchFamily="50" charset="-127"/>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ltLang="ko-KR" sz="1200" spc="30" noProof="0" dirty="0">
                        <a:latin typeface="맑은 고딕" panose="020B0503020000020004" pitchFamily="50" charset="-127"/>
                        <a:ea typeface="맑은 고딕" panose="020B0503020000020004" pitchFamily="50" charset="-127"/>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맑은 고딕" panose="020B0503020000020004" pitchFamily="50" charset="-127"/>
                        </a:rPr>
                        <a:t>데이터 누락과 월의 특수성으로 인해 일별로는 배달 건수와의 관계성을 유추 불가</a:t>
                      </a:r>
                      <a:endParaRPr lang="en-US" altLang="ko-KR" sz="1200" spc="30" noProof="0" dirty="0">
                        <a:latin typeface="맑은 고딕" panose="020B0503020000020004" pitchFamily="50" charset="-127"/>
                        <a:ea typeface="맑은 고딕" panose="020B0503020000020004" pitchFamily="50" charset="-127"/>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ltLang="ko-KR" sz="1200" spc="30" noProof="0" dirty="0">
                        <a:latin typeface="맑은 고딕" panose="020B0503020000020004" pitchFamily="50" charset="-127"/>
                        <a:ea typeface="맑은 고딕" panose="020B0503020000020004" pitchFamily="50" charset="-127"/>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맑은 고딕" panose="020B0503020000020004" pitchFamily="50" charset="-127"/>
                        </a:rPr>
                        <a:t>급여 지급 시기가 사람마다 다르기에 급여지급과 배달 건수의 관계성 적음</a:t>
                      </a: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sp>
        <p:nvSpPr>
          <p:cNvPr id="5" name="제목 5">
            <a:extLst>
              <a:ext uri="{FF2B5EF4-FFF2-40B4-BE49-F238E27FC236}">
                <a16:creationId xmlns:a16="http://schemas.microsoft.com/office/drawing/2014/main" id="{E2DB7B5F-BD31-4B29-9DD5-BB7DFF13E216}"/>
              </a:ext>
            </a:extLst>
          </p:cNvPr>
          <p:cNvSpPr txBox="1">
            <a:spLocks/>
          </p:cNvSpPr>
          <p:nvPr/>
        </p:nvSpPr>
        <p:spPr>
          <a:xfrm>
            <a:off x="341049" y="675546"/>
            <a:ext cx="3258843"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2 I </a:t>
            </a:r>
            <a:r>
              <a:rPr lang="ko-KR" altLang="en-US" sz="1400" dirty="0">
                <a:latin typeface="나눔스퀘어 Light" panose="020B0600000101010101" pitchFamily="50" charset="-127"/>
                <a:ea typeface="나눔스퀘어 Light" panose="020B0600000101010101" pitchFamily="50" charset="-127"/>
              </a:rPr>
              <a:t>시계열과 배달 건수 분석</a:t>
            </a:r>
          </a:p>
        </p:txBody>
      </p:sp>
      <p:sp>
        <p:nvSpPr>
          <p:cNvPr id="6" name="제목 5">
            <a:extLst>
              <a:ext uri="{FF2B5EF4-FFF2-40B4-BE49-F238E27FC236}">
                <a16:creationId xmlns:a16="http://schemas.microsoft.com/office/drawing/2014/main" id="{CB6F5CBD-4E71-42DF-9D82-929214E97527}"/>
              </a:ext>
            </a:extLst>
          </p:cNvPr>
          <p:cNvSpPr txBox="1">
            <a:spLocks/>
          </p:cNvSpPr>
          <p:nvPr/>
        </p:nvSpPr>
        <p:spPr>
          <a:xfrm>
            <a:off x="333242" y="961146"/>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a:t>
            </a:r>
            <a:r>
              <a:rPr lang="en-US" altLang="ko-KR" sz="2400" dirty="0">
                <a:latin typeface="나눔스퀘어 ExtraBold" panose="020B0600000101010101" pitchFamily="50" charset="-127"/>
                <a:ea typeface="나눔스퀘어 ExtraBold" panose="020B0600000101010101" pitchFamily="50" charset="-127"/>
              </a:rPr>
              <a:t> </a:t>
            </a:r>
            <a:r>
              <a:rPr lang="ko-KR" altLang="en-US" sz="2400" dirty="0">
                <a:latin typeface="나눔스퀘어 ExtraBold" panose="020B0600000101010101" pitchFamily="50" charset="-127"/>
                <a:ea typeface="나눔스퀘어 ExtraBold" panose="020B0600000101010101" pitchFamily="50" charset="-127"/>
              </a:rPr>
              <a:t>일별 배달 건수</a:t>
            </a:r>
          </a:p>
        </p:txBody>
      </p:sp>
    </p:spTree>
    <p:extLst>
      <p:ext uri="{BB962C8B-B14F-4D97-AF65-F5344CB8AC3E}">
        <p14:creationId xmlns:p14="http://schemas.microsoft.com/office/powerpoint/2010/main" val="46443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F2656734-9151-4DEE-8B38-2086A549D8EE}"/>
              </a:ext>
            </a:extLst>
          </p:cNvPr>
          <p:cNvSpPr>
            <a:spLocks noGrp="1"/>
          </p:cNvSpPr>
          <p:nvPr>
            <p:ph type="sldNum" sz="quarter" idx="12"/>
          </p:nvPr>
        </p:nvSpPr>
        <p:spPr/>
        <p:txBody>
          <a:bodyPr/>
          <a:lstStyle/>
          <a:p>
            <a:fld id="{3ABC768E-094C-1348-9D29-2163BD33EBDB}" type="slidenum">
              <a:rPr kumimoji="1" lang="ko-KR" altLang="en-US" smtClean="0"/>
              <a:pPr/>
              <a:t>11</a:t>
            </a:fld>
            <a:endParaRPr kumimoji="1" lang="ko-KR" altLang="en-US" dirty="0"/>
          </a:p>
        </p:txBody>
      </p:sp>
      <p:graphicFrame>
        <p:nvGraphicFramePr>
          <p:cNvPr id="3" name="표 2">
            <a:extLst>
              <a:ext uri="{FF2B5EF4-FFF2-40B4-BE49-F238E27FC236}">
                <a16:creationId xmlns:a16="http://schemas.microsoft.com/office/drawing/2014/main" id="{C8D3E549-B789-4297-9B53-5F20C7807B28}"/>
              </a:ext>
            </a:extLst>
          </p:cNvPr>
          <p:cNvGraphicFramePr>
            <a:graphicFrameLocks noGrp="1"/>
          </p:cNvGraphicFramePr>
          <p:nvPr>
            <p:extLst>
              <p:ext uri="{D42A27DB-BD31-4B8C-83A1-F6EECF244321}">
                <p14:modId xmlns:p14="http://schemas.microsoft.com/office/powerpoint/2010/main" val="1386953224"/>
              </p:ext>
            </p:extLst>
          </p:nvPr>
        </p:nvGraphicFramePr>
        <p:xfrm>
          <a:off x="936728" y="5331495"/>
          <a:ext cx="6875632" cy="1386527"/>
        </p:xfrm>
        <a:graphic>
          <a:graphicData uri="http://schemas.openxmlformats.org/drawingml/2006/table">
            <a:tbl>
              <a:tblPr>
                <a:tableStyleId>{5C22544A-7EE6-4342-B048-85BDC9FD1C3A}</a:tableStyleId>
              </a:tblPr>
              <a:tblGrid>
                <a:gridCol w="6875632">
                  <a:extLst>
                    <a:ext uri="{9D8B030D-6E8A-4147-A177-3AD203B41FA5}">
                      <a16:colId xmlns:a16="http://schemas.microsoft.com/office/drawing/2014/main" val="493813631"/>
                    </a:ext>
                  </a:extLst>
                </a:gridCol>
              </a:tblGrid>
              <a:tr h="276153">
                <a:tc>
                  <a:txBody>
                    <a:bodyPr/>
                    <a:lstStyle/>
                    <a:p>
                      <a:pPr rtl="0"/>
                      <a:r>
                        <a:rPr lang="ko-KR" altLang="en-US" sz="1600" b="1" noProof="0" dirty="0">
                          <a:solidFill>
                            <a:schemeClr val="tx1"/>
                          </a:solidFill>
                          <a:latin typeface="맑은 고딕" panose="020B0503020000020004" pitchFamily="50" charset="-127"/>
                          <a:ea typeface="맑은 고딕" panose="020B0503020000020004" pitchFamily="50" charset="-127"/>
                        </a:rPr>
                        <a:t>월에 따라 배달 건수의 주기성이 있을까</a:t>
                      </a:r>
                      <a:r>
                        <a:rPr lang="en-US" altLang="ko-KR" sz="1600" b="1" noProof="0" dirty="0">
                          <a:solidFill>
                            <a:schemeClr val="tx1"/>
                          </a:solidFill>
                          <a:latin typeface="맑은 고딕" panose="020B0503020000020004" pitchFamily="50" charset="-127"/>
                          <a:ea typeface="맑은 고딕" panose="020B0503020000020004" pitchFamily="50" charset="-127"/>
                        </a:rPr>
                        <a:t>?</a:t>
                      </a:r>
                      <a:r>
                        <a:rPr lang="ko-KR" altLang="en-US" sz="1600" b="1" noProof="0" dirty="0">
                          <a:solidFill>
                            <a:schemeClr val="tx1"/>
                          </a:solidFill>
                          <a:latin typeface="맑은 고딕" panose="020B0503020000020004" pitchFamily="50" charset="-127"/>
                          <a:ea typeface="맑은 고딕" panose="020B0503020000020004" pitchFamily="50" charset="-127"/>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FC3B6"/>
                    </a:solidFill>
                  </a:tcPr>
                </a:tc>
                <a:extLst>
                  <a:ext uri="{0D108BD9-81ED-4DB2-BD59-A6C34878D82A}">
                    <a16:rowId xmlns:a16="http://schemas.microsoft.com/office/drawing/2014/main" val="2570369641"/>
                  </a:ext>
                </a:extLst>
              </a:tr>
              <a:tr h="10512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spc="30" noProof="0" dirty="0">
                          <a:latin typeface="맑은 고딕" panose="020B0503020000020004" pitchFamily="50" charset="-127"/>
                          <a:ea typeface="맑은 고딕" panose="020B0503020000020004" pitchFamily="50" charset="-127"/>
                        </a:rPr>
                        <a:t>- 12</a:t>
                      </a:r>
                      <a:r>
                        <a:rPr lang="ko-KR" altLang="en-US" sz="1200" spc="30" noProof="0" dirty="0">
                          <a:latin typeface="맑은 고딕" panose="020B0503020000020004" pitchFamily="50" charset="-127"/>
                          <a:ea typeface="맑은 고딕" panose="020B0503020000020004" pitchFamily="50" charset="-127"/>
                        </a:rPr>
                        <a:t>월보다 전반적으로 월별 배달 건수가 증가</a:t>
                      </a:r>
                      <a:endParaRPr lang="en-US" altLang="ko-KR" sz="1200" spc="30" noProof="0" dirty="0">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spc="30" noProof="0" dirty="0">
                          <a:latin typeface="맑은 고딕" panose="020B0503020000020004" pitchFamily="50" charset="-127"/>
                          <a:ea typeface="맑은 고딕" panose="020B0503020000020004" pitchFamily="50" charset="-127"/>
                        </a:rPr>
                        <a:t>- </a:t>
                      </a:r>
                      <a:r>
                        <a:rPr lang="ko-KR" altLang="en-US" sz="1200" spc="30" noProof="0" dirty="0">
                          <a:latin typeface="맑은 고딕" panose="020B0503020000020004" pitchFamily="50" charset="-127"/>
                          <a:ea typeface="맑은 고딕" panose="020B0503020000020004" pitchFamily="50" charset="-127"/>
                        </a:rPr>
                        <a:t>월별로 확인하니 언제나 </a:t>
                      </a:r>
                      <a:r>
                        <a:rPr lang="en-US" altLang="ko-KR" sz="1200" spc="30" noProof="0" dirty="0">
                          <a:latin typeface="맑은 고딕" panose="020B0503020000020004" pitchFamily="50" charset="-127"/>
                          <a:ea typeface="맑은 고딕" panose="020B0503020000020004" pitchFamily="50" charset="-127"/>
                        </a:rPr>
                        <a:t>1</a:t>
                      </a:r>
                      <a:r>
                        <a:rPr lang="ko-KR" altLang="en-US" sz="1200" spc="30" noProof="0" dirty="0">
                          <a:latin typeface="맑은 고딕" panose="020B0503020000020004" pitchFamily="50" charset="-127"/>
                          <a:ea typeface="맑은 고딕" panose="020B0503020000020004" pitchFamily="50" charset="-127"/>
                        </a:rPr>
                        <a:t>일에 가장 배달 건수가 많은 것은 아님</a:t>
                      </a:r>
                      <a:endParaRPr lang="en-US" altLang="ko-KR" sz="1200" spc="30" noProof="0" dirty="0">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spc="30" noProof="0" dirty="0">
                          <a:latin typeface="맑은 고딕" panose="020B0503020000020004" pitchFamily="50" charset="-127"/>
                          <a:ea typeface="맑은 고딕" panose="020B0503020000020004" pitchFamily="50" charset="-127"/>
                        </a:rPr>
                        <a:t>- </a:t>
                      </a:r>
                      <a:r>
                        <a:rPr lang="ko-KR" altLang="en-US" sz="1200" spc="30" noProof="0" dirty="0">
                          <a:latin typeface="맑은 고딕" panose="020B0503020000020004" pitchFamily="50" charset="-127"/>
                          <a:ea typeface="맑은 고딕" panose="020B0503020000020004" pitchFamily="50" charset="-127"/>
                        </a:rPr>
                        <a:t>월별로 배달 건수 증가 원인이 </a:t>
                      </a:r>
                      <a:r>
                        <a:rPr lang="en-US" altLang="ko-KR" sz="1200" spc="30" noProof="0" dirty="0">
                          <a:latin typeface="맑은 고딕" panose="020B0503020000020004" pitchFamily="50" charset="-127"/>
                          <a:ea typeface="맑은 고딕" panose="020B0503020000020004" pitchFamily="50" charset="-127"/>
                        </a:rPr>
                        <a:t>Covid19</a:t>
                      </a:r>
                      <a:r>
                        <a:rPr lang="ko-KR" altLang="en-US" sz="1200" spc="30" noProof="0" dirty="0">
                          <a:latin typeface="맑은 고딕" panose="020B0503020000020004" pitchFamily="50" charset="-127"/>
                          <a:ea typeface="맑은 고딕" panose="020B0503020000020004" pitchFamily="50" charset="-127"/>
                        </a:rPr>
                        <a:t>인지 불명확하여 </a:t>
                      </a:r>
                      <a:r>
                        <a:rPr lang="en-US" altLang="ko-KR" sz="1200" spc="30" noProof="0" dirty="0">
                          <a:latin typeface="맑은 고딕" panose="020B0503020000020004" pitchFamily="50" charset="-127"/>
                          <a:ea typeface="맑은 고딕" panose="020B0503020000020004" pitchFamily="50" charset="-127"/>
                        </a:rPr>
                        <a:t>Covid19 </a:t>
                      </a:r>
                      <a:r>
                        <a:rPr lang="ko-KR" altLang="en-US" sz="1200" spc="30" noProof="0" dirty="0" err="1">
                          <a:latin typeface="맑은 고딕" panose="020B0503020000020004" pitchFamily="50" charset="-127"/>
                          <a:ea typeface="맑은 고딕" panose="020B0503020000020004" pitchFamily="50" charset="-127"/>
                        </a:rPr>
                        <a:t>일일확진자와</a:t>
                      </a:r>
                      <a:r>
                        <a:rPr lang="ko-KR" altLang="en-US" sz="1200" spc="30" noProof="0" dirty="0">
                          <a:latin typeface="맑은 고딕" panose="020B0503020000020004" pitchFamily="50" charset="-127"/>
                          <a:ea typeface="맑은 고딕" panose="020B0503020000020004" pitchFamily="50" charset="-127"/>
                        </a:rPr>
                        <a:t> </a:t>
                      </a:r>
                      <a:r>
                        <a:rPr lang="ko-KR" altLang="en-US" sz="1200" spc="30" noProof="0" dirty="0" err="1">
                          <a:latin typeface="맑은 고딕" panose="020B0503020000020004" pitchFamily="50" charset="-127"/>
                          <a:ea typeface="맑은 고딕" panose="020B0503020000020004" pitchFamily="50" charset="-127"/>
                        </a:rPr>
                        <a:t>누적확진자에</a:t>
                      </a:r>
                      <a:r>
                        <a:rPr lang="ko-KR" altLang="en-US" sz="1200" spc="30" noProof="0" dirty="0">
                          <a:latin typeface="맑은 고딕" panose="020B0503020000020004" pitchFamily="50" charset="-127"/>
                          <a:ea typeface="맑은 고딕" panose="020B0503020000020004" pitchFamily="50" charset="-127"/>
                        </a:rPr>
                        <a:t> 따른 분석이 필요</a:t>
                      </a:r>
                      <a:endParaRPr lang="en-US" altLang="ko-KR" sz="1200" spc="30" noProof="0" dirty="0">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spc="30" noProof="0" dirty="0">
                          <a:latin typeface="맑은 고딕" panose="020B0503020000020004" pitchFamily="50" charset="-127"/>
                          <a:ea typeface="맑은 고딕" panose="020B0503020000020004" pitchFamily="50" charset="-127"/>
                        </a:rPr>
                        <a:t>- </a:t>
                      </a:r>
                      <a:r>
                        <a:rPr lang="ko-KR" altLang="en-US" sz="1200" spc="30" noProof="0" dirty="0">
                          <a:latin typeface="맑은 고딕" panose="020B0503020000020004" pitchFamily="50" charset="-127"/>
                          <a:ea typeface="맑은 고딕" panose="020B0503020000020004" pitchFamily="50" charset="-127"/>
                        </a:rPr>
                        <a:t>그래프상으로 반복되는 주기가 있어</a:t>
                      </a:r>
                      <a:r>
                        <a:rPr lang="en-US" altLang="ko-KR" sz="1200" spc="30" noProof="0" dirty="0">
                          <a:latin typeface="맑은 고딕" panose="020B0503020000020004" pitchFamily="50" charset="-127"/>
                          <a:ea typeface="맑은 고딕" panose="020B0503020000020004" pitchFamily="50" charset="-127"/>
                        </a:rPr>
                        <a:t>, </a:t>
                      </a:r>
                      <a:r>
                        <a:rPr lang="ko-KR" altLang="en-US" sz="1200" spc="30" noProof="0" dirty="0">
                          <a:latin typeface="맑은 고딕" panose="020B0503020000020004" pitchFamily="50" charset="-127"/>
                          <a:ea typeface="맑은 고딕" panose="020B0503020000020004" pitchFamily="50" charset="-127"/>
                        </a:rPr>
                        <a:t>순환 요인 분석이 필요</a:t>
                      </a:r>
                      <a:endParaRPr lang="en-US" altLang="ko-KR" sz="1200" spc="30" noProof="0" dirty="0">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sp>
        <p:nvSpPr>
          <p:cNvPr id="5" name="제목 5">
            <a:extLst>
              <a:ext uri="{FF2B5EF4-FFF2-40B4-BE49-F238E27FC236}">
                <a16:creationId xmlns:a16="http://schemas.microsoft.com/office/drawing/2014/main" id="{E2DB7B5F-BD31-4B29-9DD5-BB7DFF13E216}"/>
              </a:ext>
            </a:extLst>
          </p:cNvPr>
          <p:cNvSpPr txBox="1">
            <a:spLocks/>
          </p:cNvSpPr>
          <p:nvPr/>
        </p:nvSpPr>
        <p:spPr>
          <a:xfrm>
            <a:off x="341049" y="675546"/>
            <a:ext cx="3258843"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2 I </a:t>
            </a:r>
            <a:r>
              <a:rPr lang="ko-KR" altLang="en-US" sz="1400" dirty="0">
                <a:latin typeface="나눔스퀘어 Light" panose="020B0600000101010101" pitchFamily="50" charset="-127"/>
                <a:ea typeface="나눔스퀘어 Light" panose="020B0600000101010101" pitchFamily="50" charset="-127"/>
              </a:rPr>
              <a:t>시계열과 배달 건수 분석</a:t>
            </a:r>
          </a:p>
        </p:txBody>
      </p:sp>
      <p:sp>
        <p:nvSpPr>
          <p:cNvPr id="6" name="제목 5">
            <a:extLst>
              <a:ext uri="{FF2B5EF4-FFF2-40B4-BE49-F238E27FC236}">
                <a16:creationId xmlns:a16="http://schemas.microsoft.com/office/drawing/2014/main" id="{CB6F5CBD-4E71-42DF-9D82-929214E97527}"/>
              </a:ext>
            </a:extLst>
          </p:cNvPr>
          <p:cNvSpPr txBox="1">
            <a:spLocks/>
          </p:cNvSpPr>
          <p:nvPr/>
        </p:nvSpPr>
        <p:spPr>
          <a:xfrm>
            <a:off x="333242" y="961146"/>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a:t>
            </a:r>
            <a:r>
              <a:rPr lang="en-US" altLang="ko-KR" sz="2400" dirty="0">
                <a:latin typeface="나눔스퀘어 ExtraBold" panose="020B0600000101010101" pitchFamily="50" charset="-127"/>
                <a:ea typeface="나눔스퀘어 ExtraBold" panose="020B0600000101010101" pitchFamily="50" charset="-127"/>
              </a:rPr>
              <a:t> </a:t>
            </a:r>
            <a:r>
              <a:rPr lang="ko-KR" altLang="en-US" sz="2400" dirty="0">
                <a:latin typeface="나눔스퀘어 ExtraBold" panose="020B0600000101010101" pitchFamily="50" charset="-127"/>
                <a:ea typeface="나눔스퀘어 ExtraBold" panose="020B0600000101010101" pitchFamily="50" charset="-127"/>
              </a:rPr>
              <a:t>월별 일 배달 건수</a:t>
            </a:r>
          </a:p>
        </p:txBody>
      </p:sp>
      <p:pic>
        <p:nvPicPr>
          <p:cNvPr id="8" name="그림 7">
            <a:extLst>
              <a:ext uri="{FF2B5EF4-FFF2-40B4-BE49-F238E27FC236}">
                <a16:creationId xmlns:a16="http://schemas.microsoft.com/office/drawing/2014/main" id="{BDA027DE-AA46-4C53-B48D-426961E1E1BD}"/>
              </a:ext>
            </a:extLst>
          </p:cNvPr>
          <p:cNvPicPr>
            <a:picLocks noChangeAspect="1"/>
          </p:cNvPicPr>
          <p:nvPr/>
        </p:nvPicPr>
        <p:blipFill>
          <a:blip r:embed="rId2"/>
          <a:stretch>
            <a:fillRect/>
          </a:stretch>
        </p:blipFill>
        <p:spPr>
          <a:xfrm>
            <a:off x="721437" y="1361256"/>
            <a:ext cx="7268333" cy="3872069"/>
          </a:xfrm>
          <a:prstGeom prst="rect">
            <a:avLst/>
          </a:prstGeom>
        </p:spPr>
      </p:pic>
    </p:spTree>
    <p:extLst>
      <p:ext uri="{BB962C8B-B14F-4D97-AF65-F5344CB8AC3E}">
        <p14:creationId xmlns:p14="http://schemas.microsoft.com/office/powerpoint/2010/main" val="2155820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ED5BB8B4-6390-4979-A5E7-DAFC6554DC46}"/>
              </a:ext>
            </a:extLst>
          </p:cNvPr>
          <p:cNvPicPr>
            <a:picLocks noChangeAspect="1"/>
          </p:cNvPicPr>
          <p:nvPr/>
        </p:nvPicPr>
        <p:blipFill>
          <a:blip r:embed="rId2"/>
          <a:stretch>
            <a:fillRect/>
          </a:stretch>
        </p:blipFill>
        <p:spPr>
          <a:xfrm>
            <a:off x="926159" y="1315708"/>
            <a:ext cx="7018971" cy="3734018"/>
          </a:xfrm>
          <a:prstGeom prst="rect">
            <a:avLst/>
          </a:prstGeom>
        </p:spPr>
      </p:pic>
      <p:sp>
        <p:nvSpPr>
          <p:cNvPr id="2" name="슬라이드 번호 개체 틀 1">
            <a:extLst>
              <a:ext uri="{FF2B5EF4-FFF2-40B4-BE49-F238E27FC236}">
                <a16:creationId xmlns:a16="http://schemas.microsoft.com/office/drawing/2014/main" id="{F2656734-9151-4DEE-8B38-2086A549D8EE}"/>
              </a:ext>
            </a:extLst>
          </p:cNvPr>
          <p:cNvSpPr>
            <a:spLocks noGrp="1"/>
          </p:cNvSpPr>
          <p:nvPr>
            <p:ph type="sldNum" sz="quarter" idx="12"/>
          </p:nvPr>
        </p:nvSpPr>
        <p:spPr/>
        <p:txBody>
          <a:bodyPr/>
          <a:lstStyle/>
          <a:p>
            <a:fld id="{3ABC768E-094C-1348-9D29-2163BD33EBDB}" type="slidenum">
              <a:rPr kumimoji="1" lang="ko-KR" altLang="en-US" smtClean="0"/>
              <a:pPr/>
              <a:t>12</a:t>
            </a:fld>
            <a:endParaRPr kumimoji="1" lang="ko-KR" altLang="en-US" dirty="0"/>
          </a:p>
        </p:txBody>
      </p:sp>
      <p:graphicFrame>
        <p:nvGraphicFramePr>
          <p:cNvPr id="3" name="표 2">
            <a:extLst>
              <a:ext uri="{FF2B5EF4-FFF2-40B4-BE49-F238E27FC236}">
                <a16:creationId xmlns:a16="http://schemas.microsoft.com/office/drawing/2014/main" id="{C8D3E549-B789-4297-9B53-5F20C7807B28}"/>
              </a:ext>
            </a:extLst>
          </p:cNvPr>
          <p:cNvGraphicFramePr>
            <a:graphicFrameLocks noGrp="1"/>
          </p:cNvGraphicFramePr>
          <p:nvPr>
            <p:extLst>
              <p:ext uri="{D42A27DB-BD31-4B8C-83A1-F6EECF244321}">
                <p14:modId xmlns:p14="http://schemas.microsoft.com/office/powerpoint/2010/main" val="3625617494"/>
              </p:ext>
            </p:extLst>
          </p:nvPr>
        </p:nvGraphicFramePr>
        <p:xfrm>
          <a:off x="970799" y="5049726"/>
          <a:ext cx="7018971" cy="1851039"/>
        </p:xfrm>
        <a:graphic>
          <a:graphicData uri="http://schemas.openxmlformats.org/drawingml/2006/table">
            <a:tbl>
              <a:tblPr>
                <a:tableStyleId>{5C22544A-7EE6-4342-B048-85BDC9FD1C3A}</a:tableStyleId>
              </a:tblPr>
              <a:tblGrid>
                <a:gridCol w="7018971">
                  <a:extLst>
                    <a:ext uri="{9D8B030D-6E8A-4147-A177-3AD203B41FA5}">
                      <a16:colId xmlns:a16="http://schemas.microsoft.com/office/drawing/2014/main" val="493813631"/>
                    </a:ext>
                  </a:extLst>
                </a:gridCol>
              </a:tblGrid>
              <a:tr h="292515">
                <a:tc>
                  <a:txBody>
                    <a:bodyPr/>
                    <a:lstStyle/>
                    <a:p>
                      <a:pPr rtl="0"/>
                      <a:r>
                        <a:rPr lang="ko-KR" altLang="en-US" sz="1600" b="1" noProof="0" dirty="0">
                          <a:solidFill>
                            <a:schemeClr val="tx1"/>
                          </a:solidFill>
                          <a:latin typeface="맑은 고딕" panose="020B0503020000020004" pitchFamily="50" charset="-127"/>
                          <a:ea typeface="맑은 고딕" panose="020B0503020000020004" pitchFamily="50" charset="-127"/>
                        </a:rPr>
                        <a:t>주말과 주중에 배달 건수 차이가 있을까</a:t>
                      </a:r>
                      <a:r>
                        <a:rPr lang="en-US" altLang="ko-KR" sz="1600" b="1" noProof="0" dirty="0">
                          <a:solidFill>
                            <a:schemeClr val="tx1"/>
                          </a:solidFill>
                          <a:latin typeface="맑은 고딕" panose="020B0503020000020004" pitchFamily="50" charset="-127"/>
                          <a:ea typeface="맑은 고딕" panose="020B0503020000020004" pitchFamily="50" charset="-127"/>
                        </a:rPr>
                        <a:t>?</a:t>
                      </a:r>
                      <a:endParaRPr lang="ko-KR" altLang="en-US" sz="1600" b="1" noProof="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FC3B6"/>
                    </a:solidFill>
                  </a:tcPr>
                </a:tc>
                <a:extLst>
                  <a:ext uri="{0D108BD9-81ED-4DB2-BD59-A6C34878D82A}">
                    <a16:rowId xmlns:a16="http://schemas.microsoft.com/office/drawing/2014/main" val="2570369641"/>
                  </a:ext>
                </a:extLst>
              </a:tr>
              <a:tr h="1515759">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맑은 고딕" panose="020B0503020000020004" pitchFamily="50" charset="-127"/>
                        </a:rPr>
                        <a:t>대체적으로 공휴일과 금</a:t>
                      </a:r>
                      <a:r>
                        <a:rPr lang="en-US" altLang="ko-KR" sz="1200" spc="30" noProof="0" dirty="0">
                          <a:latin typeface="맑은 고딕" panose="020B0503020000020004" pitchFamily="50" charset="-127"/>
                          <a:ea typeface="맑은 고딕" panose="020B0503020000020004" pitchFamily="50" charset="-127"/>
                        </a:rPr>
                        <a:t>,</a:t>
                      </a:r>
                      <a:r>
                        <a:rPr lang="ko-KR" altLang="en-US" sz="1200" spc="30" noProof="0" dirty="0">
                          <a:latin typeface="맑은 고딕" panose="020B0503020000020004" pitchFamily="50" charset="-127"/>
                          <a:ea typeface="맑은 고딕" panose="020B0503020000020004" pitchFamily="50" charset="-127"/>
                        </a:rPr>
                        <a:t>토일 주말이 주중에 비해 배달 건수가 증가</a:t>
                      </a:r>
                      <a:endParaRPr lang="en-US" altLang="ko-KR" sz="1200" spc="30" noProof="0" dirty="0">
                        <a:latin typeface="맑은 고딕" panose="020B0503020000020004" pitchFamily="50" charset="-127"/>
                        <a:ea typeface="맑은 고딕" panose="020B0503020000020004" pitchFamily="50" charset="-127"/>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ko-KR" sz="1200" spc="30" noProof="0" dirty="0">
                          <a:latin typeface="맑은 고딕" panose="020B0503020000020004" pitchFamily="50" charset="-127"/>
                          <a:ea typeface="맑은 고딕" panose="020B0503020000020004" pitchFamily="50" charset="-127"/>
                        </a:rPr>
                        <a:t>1</a:t>
                      </a:r>
                      <a:r>
                        <a:rPr lang="ko-KR" altLang="en-US" sz="1200" spc="30" noProof="0" dirty="0">
                          <a:latin typeface="맑은 고딕" panose="020B0503020000020004" pitchFamily="50" charset="-127"/>
                          <a:ea typeface="맑은 고딕" panose="020B0503020000020004" pitchFamily="50" charset="-127"/>
                        </a:rPr>
                        <a:t>월</a:t>
                      </a:r>
                      <a:r>
                        <a:rPr lang="en-US" altLang="ko-KR" sz="1200" spc="30" noProof="0" dirty="0">
                          <a:latin typeface="맑은 고딕" panose="020B0503020000020004" pitchFamily="50" charset="-127"/>
                          <a:ea typeface="맑은 고딕" panose="020B0503020000020004" pitchFamily="50" charset="-127"/>
                        </a:rPr>
                        <a:t>,24,25,26</a:t>
                      </a:r>
                      <a:r>
                        <a:rPr lang="ko-KR" altLang="en-US" sz="1200" spc="30" noProof="0" dirty="0">
                          <a:latin typeface="맑은 고딕" panose="020B0503020000020004" pitchFamily="50" charset="-127"/>
                          <a:ea typeface="맑은 고딕" panose="020B0503020000020004" pitchFamily="50" charset="-127"/>
                        </a:rPr>
                        <a:t>은 설날 공휴일임에도 배달 건수가 적은 것은 가족과 함께 보내</a:t>
                      </a:r>
                      <a:r>
                        <a:rPr lang="en-US" altLang="ko-KR" sz="1200" spc="30" noProof="0" dirty="0">
                          <a:latin typeface="맑은 고딕" panose="020B0503020000020004" pitchFamily="50" charset="-127"/>
                          <a:ea typeface="맑은 고딕" panose="020B0503020000020004" pitchFamily="50" charset="-127"/>
                        </a:rPr>
                        <a:t>,</a:t>
                      </a:r>
                      <a:r>
                        <a:rPr lang="ko-KR" altLang="en-US" sz="1200" spc="30" noProof="0" dirty="0">
                          <a:latin typeface="맑은 고딕" panose="020B0503020000020004" pitchFamily="50" charset="-127"/>
                          <a:ea typeface="맑은 고딕" panose="020B0503020000020004" pitchFamily="50" charset="-127"/>
                        </a:rPr>
                        <a:t> 배달 보다 음식을 만들어 먹기 때문으로 판단</a:t>
                      </a:r>
                      <a:endParaRPr lang="en-US" altLang="ko-KR" sz="1200" spc="30" noProof="0" dirty="0">
                        <a:latin typeface="맑은 고딕" panose="020B0503020000020004" pitchFamily="50" charset="-127"/>
                        <a:ea typeface="맑은 고딕" panose="020B0503020000020004" pitchFamily="50" charset="-127"/>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ko-KR" sz="1200" spc="30" noProof="0" dirty="0">
                          <a:latin typeface="맑은 고딕" panose="020B0503020000020004" pitchFamily="50" charset="-127"/>
                          <a:ea typeface="맑은 고딕" panose="020B0503020000020004" pitchFamily="50" charset="-127"/>
                        </a:rPr>
                        <a:t>1</a:t>
                      </a:r>
                      <a:r>
                        <a:rPr lang="ko-KR" altLang="en-US" sz="1200" spc="30" noProof="0" dirty="0">
                          <a:latin typeface="맑은 고딕" panose="020B0503020000020004" pitchFamily="50" charset="-127"/>
                          <a:ea typeface="맑은 고딕" panose="020B0503020000020004" pitchFamily="50" charset="-127"/>
                        </a:rPr>
                        <a:t>월 </a:t>
                      </a:r>
                      <a:r>
                        <a:rPr lang="en-US" altLang="ko-KR" sz="1200" spc="30" noProof="0" dirty="0">
                          <a:latin typeface="맑은 고딕" panose="020B0503020000020004" pitchFamily="50" charset="-127"/>
                          <a:ea typeface="맑은 고딕" panose="020B0503020000020004" pitchFamily="50" charset="-127"/>
                        </a:rPr>
                        <a:t>1</a:t>
                      </a:r>
                      <a:r>
                        <a:rPr lang="ko-KR" altLang="en-US" sz="1200" spc="30" noProof="0" dirty="0">
                          <a:latin typeface="맑은 고딕" panose="020B0503020000020004" pitchFamily="50" charset="-127"/>
                          <a:ea typeface="맑은 고딕" panose="020B0503020000020004" pitchFamily="50" charset="-127"/>
                        </a:rPr>
                        <a:t>일 신정은 공휴일로 배달 건수 증가</a:t>
                      </a:r>
                      <a:r>
                        <a:rPr lang="en-US" altLang="ko-KR" sz="1200" spc="30" noProof="0" dirty="0">
                          <a:latin typeface="맑은 고딕" panose="020B0503020000020004" pitchFamily="50" charset="-127"/>
                          <a:ea typeface="맑은 고딕" panose="020B0503020000020004" pitchFamily="50" charset="-127"/>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ko-KR" sz="1200" spc="30" noProof="0" dirty="0">
                          <a:latin typeface="맑은 고딕" panose="020B0503020000020004" pitchFamily="50" charset="-127"/>
                          <a:ea typeface="맑은 고딕" panose="020B0503020000020004" pitchFamily="50" charset="-127"/>
                        </a:rPr>
                        <a:t>5</a:t>
                      </a:r>
                      <a:r>
                        <a:rPr lang="ko-KR" altLang="en-US" sz="1200" spc="30" noProof="0" dirty="0">
                          <a:latin typeface="맑은 고딕" panose="020B0503020000020004" pitchFamily="50" charset="-127"/>
                          <a:ea typeface="맑은 고딕" panose="020B0503020000020004" pitchFamily="50" charset="-127"/>
                        </a:rPr>
                        <a:t>월 </a:t>
                      </a:r>
                      <a:r>
                        <a:rPr lang="en-US" altLang="ko-KR" sz="1200" spc="30" noProof="0" dirty="0">
                          <a:latin typeface="맑은 고딕" panose="020B0503020000020004" pitchFamily="50" charset="-127"/>
                          <a:ea typeface="맑은 고딕" panose="020B0503020000020004" pitchFamily="50" charset="-127"/>
                        </a:rPr>
                        <a:t>5</a:t>
                      </a:r>
                      <a:r>
                        <a:rPr lang="ko-KR" altLang="en-US" sz="1200" spc="30" noProof="0" dirty="0">
                          <a:latin typeface="맑은 고딕" panose="020B0503020000020004" pitchFamily="50" charset="-127"/>
                          <a:ea typeface="맑은 고딕" panose="020B0503020000020004" pitchFamily="50" charset="-127"/>
                        </a:rPr>
                        <a:t>일 어린이날 또한 공휴일로 배달 건수 증가</a:t>
                      </a:r>
                      <a:endParaRPr lang="en-US" altLang="ko-KR" sz="1200" spc="30" noProof="0" dirty="0">
                        <a:latin typeface="맑은 고딕" panose="020B0503020000020004" pitchFamily="50" charset="-127"/>
                        <a:ea typeface="맑은 고딕" panose="020B0503020000020004" pitchFamily="50" charset="-127"/>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ko-KR" sz="1200" spc="30" noProof="0" dirty="0">
                          <a:latin typeface="맑은 고딕" panose="020B0503020000020004" pitchFamily="50" charset="-127"/>
                          <a:ea typeface="맑은 고딕" panose="020B0503020000020004" pitchFamily="50" charset="-127"/>
                        </a:rPr>
                        <a:t>5</a:t>
                      </a:r>
                      <a:r>
                        <a:rPr lang="ko-KR" altLang="en-US" sz="1200" spc="30" noProof="0" dirty="0">
                          <a:latin typeface="맑은 고딕" panose="020B0503020000020004" pitchFamily="50" charset="-127"/>
                          <a:ea typeface="맑은 고딕" panose="020B0503020000020004" pitchFamily="50" charset="-127"/>
                        </a:rPr>
                        <a:t>월 </a:t>
                      </a:r>
                      <a:r>
                        <a:rPr lang="en-US" altLang="ko-KR" sz="1200" spc="30" noProof="0" dirty="0">
                          <a:latin typeface="맑은 고딕" panose="020B0503020000020004" pitchFamily="50" charset="-127"/>
                          <a:ea typeface="맑은 고딕" panose="020B0503020000020004" pitchFamily="50" charset="-127"/>
                        </a:rPr>
                        <a:t>18</a:t>
                      </a:r>
                      <a:r>
                        <a:rPr lang="ko-KR" altLang="en-US" sz="1200" spc="30" noProof="0" dirty="0">
                          <a:latin typeface="맑은 고딕" panose="020B0503020000020004" pitchFamily="50" charset="-127"/>
                          <a:ea typeface="맑은 고딕" panose="020B0503020000020004" pitchFamily="50" charset="-127"/>
                        </a:rPr>
                        <a:t>일의 데이터는 누락 </a:t>
                      </a:r>
                      <a:r>
                        <a:rPr lang="en-US" altLang="ko-KR" sz="1200" spc="30" noProof="0" dirty="0">
                          <a:latin typeface="맑은 고딕" panose="020B0503020000020004" pitchFamily="50" charset="-127"/>
                          <a:ea typeface="맑은 고딕" panose="020B0503020000020004" pitchFamily="50" charset="-127"/>
                        </a:rPr>
                        <a:t>( </a:t>
                      </a:r>
                      <a:r>
                        <a:rPr lang="ko-KR" altLang="en-US" sz="1200" spc="30" noProof="0" dirty="0">
                          <a:latin typeface="맑은 고딕" panose="020B0503020000020004" pitchFamily="50" charset="-127"/>
                          <a:ea typeface="맑은 고딕" panose="020B0503020000020004" pitchFamily="50" charset="-127"/>
                        </a:rPr>
                        <a:t>배달 어플리케이션 오류</a:t>
                      </a:r>
                      <a:r>
                        <a:rPr lang="en-US" altLang="ko-KR" sz="1200" spc="30" noProof="0" dirty="0">
                          <a:latin typeface="맑은 고딕" panose="020B0503020000020004" pitchFamily="50" charset="-127"/>
                          <a:ea typeface="맑은 고딕" panose="020B0503020000020004" pitchFamily="50" charset="-127"/>
                        </a:rPr>
                        <a:t>, </a:t>
                      </a:r>
                      <a:r>
                        <a:rPr lang="ko-KR" altLang="en-US" sz="1200" spc="30" noProof="0" dirty="0">
                          <a:latin typeface="맑은 고딕" panose="020B0503020000020004" pitchFamily="50" charset="-127"/>
                          <a:ea typeface="맑은 고딕" panose="020B0503020000020004" pitchFamily="50" charset="-127"/>
                        </a:rPr>
                        <a:t>서버 점검 예상</a:t>
                      </a:r>
                      <a:r>
                        <a:rPr lang="en-US" altLang="ko-KR" sz="1200" spc="30" noProof="0" dirty="0">
                          <a:latin typeface="맑은 고딕" panose="020B0503020000020004" pitchFamily="50" charset="-127"/>
                          <a:ea typeface="맑은 고딕" panose="020B0503020000020004" pitchFamily="50" charset="-127"/>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ko-KR" sz="1200" spc="30" noProof="0" dirty="0">
                          <a:latin typeface="맑은 고딕" panose="020B0503020000020004" pitchFamily="50" charset="-127"/>
                          <a:ea typeface="맑은 고딕" panose="020B0503020000020004" pitchFamily="50" charset="-127"/>
                        </a:rPr>
                        <a:t>3</a:t>
                      </a:r>
                      <a:r>
                        <a:rPr lang="ko-KR" altLang="en-US" sz="1200" spc="30" noProof="0" dirty="0">
                          <a:latin typeface="맑은 고딕" panose="020B0503020000020004" pitchFamily="50" charset="-127"/>
                          <a:ea typeface="맑은 고딕" panose="020B0503020000020004" pitchFamily="50" charset="-127"/>
                        </a:rPr>
                        <a:t>월 </a:t>
                      </a:r>
                      <a:r>
                        <a:rPr lang="en-US" altLang="ko-KR" sz="1200" spc="30" noProof="0" dirty="0">
                          <a:latin typeface="맑은 고딕" panose="020B0503020000020004" pitchFamily="50" charset="-127"/>
                          <a:ea typeface="맑은 고딕" panose="020B0503020000020004" pitchFamily="50" charset="-127"/>
                        </a:rPr>
                        <a:t>1</a:t>
                      </a:r>
                      <a:r>
                        <a:rPr lang="ko-KR" altLang="en-US" sz="1200" spc="30" noProof="0" dirty="0">
                          <a:latin typeface="맑은 고딕" panose="020B0503020000020004" pitchFamily="50" charset="-127"/>
                          <a:ea typeface="맑은 고딕" panose="020B0503020000020004" pitchFamily="50" charset="-127"/>
                        </a:rPr>
                        <a:t>일에 급진적으로 배달 건수가 증가한 원인은 주말</a:t>
                      </a:r>
                      <a:r>
                        <a:rPr lang="en-US" altLang="ko-KR" sz="1200" spc="30" noProof="0" dirty="0">
                          <a:latin typeface="맑은 고딕" panose="020B0503020000020004" pitchFamily="50" charset="-127"/>
                          <a:ea typeface="맑은 고딕" panose="020B0503020000020004" pitchFamily="50" charset="-127"/>
                        </a:rPr>
                        <a:t>, </a:t>
                      </a:r>
                      <a:r>
                        <a:rPr lang="ko-KR" altLang="en-US" sz="1200" spc="30" noProof="0" dirty="0">
                          <a:latin typeface="맑은 고딕" panose="020B0503020000020004" pitchFamily="50" charset="-127"/>
                          <a:ea typeface="맑은 고딕" panose="020B0503020000020004" pitchFamily="50" charset="-127"/>
                        </a:rPr>
                        <a:t>공휴일 이외의 요인이 있으나 불명확</a:t>
                      </a: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sp>
        <p:nvSpPr>
          <p:cNvPr id="5" name="제목 5">
            <a:extLst>
              <a:ext uri="{FF2B5EF4-FFF2-40B4-BE49-F238E27FC236}">
                <a16:creationId xmlns:a16="http://schemas.microsoft.com/office/drawing/2014/main" id="{E2DB7B5F-BD31-4B29-9DD5-BB7DFF13E216}"/>
              </a:ext>
            </a:extLst>
          </p:cNvPr>
          <p:cNvSpPr txBox="1">
            <a:spLocks/>
          </p:cNvSpPr>
          <p:nvPr/>
        </p:nvSpPr>
        <p:spPr>
          <a:xfrm>
            <a:off x="341049" y="675546"/>
            <a:ext cx="3258843"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2 I </a:t>
            </a:r>
            <a:r>
              <a:rPr lang="ko-KR" altLang="en-US" sz="1400" dirty="0">
                <a:latin typeface="나눔스퀘어 Light" panose="020B0600000101010101" pitchFamily="50" charset="-127"/>
                <a:ea typeface="나눔스퀘어 Light" panose="020B0600000101010101" pitchFamily="50" charset="-127"/>
              </a:rPr>
              <a:t>시계열과 배달 건수 관계성</a:t>
            </a:r>
          </a:p>
        </p:txBody>
      </p:sp>
      <p:sp>
        <p:nvSpPr>
          <p:cNvPr id="6" name="제목 5">
            <a:extLst>
              <a:ext uri="{FF2B5EF4-FFF2-40B4-BE49-F238E27FC236}">
                <a16:creationId xmlns:a16="http://schemas.microsoft.com/office/drawing/2014/main" id="{CB6F5CBD-4E71-42DF-9D82-929214E97527}"/>
              </a:ext>
            </a:extLst>
          </p:cNvPr>
          <p:cNvSpPr txBox="1">
            <a:spLocks/>
          </p:cNvSpPr>
          <p:nvPr/>
        </p:nvSpPr>
        <p:spPr>
          <a:xfrm>
            <a:off x="333242" y="961146"/>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a:t>
            </a:r>
            <a:r>
              <a:rPr lang="en-US" altLang="ko-KR" sz="2400" dirty="0">
                <a:latin typeface="나눔스퀘어 ExtraBold" panose="020B0600000101010101" pitchFamily="50" charset="-127"/>
                <a:ea typeface="나눔스퀘어 ExtraBold" panose="020B0600000101010101" pitchFamily="50" charset="-127"/>
              </a:rPr>
              <a:t> </a:t>
            </a:r>
            <a:r>
              <a:rPr lang="ko-KR" altLang="en-US" sz="2400" dirty="0">
                <a:latin typeface="나눔스퀘어 ExtraBold" panose="020B0600000101010101" pitchFamily="50" charset="-127"/>
                <a:ea typeface="나눔스퀘어 ExtraBold" panose="020B0600000101010101" pitchFamily="50" charset="-127"/>
              </a:rPr>
              <a:t>월별 주말과 주중 배달 건수</a:t>
            </a:r>
          </a:p>
        </p:txBody>
      </p:sp>
    </p:spTree>
    <p:extLst>
      <p:ext uri="{BB962C8B-B14F-4D97-AF65-F5344CB8AC3E}">
        <p14:creationId xmlns:p14="http://schemas.microsoft.com/office/powerpoint/2010/main" val="138047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F2656734-9151-4DEE-8B38-2086A549D8EE}"/>
              </a:ext>
            </a:extLst>
          </p:cNvPr>
          <p:cNvSpPr>
            <a:spLocks noGrp="1"/>
          </p:cNvSpPr>
          <p:nvPr>
            <p:ph type="sldNum" sz="quarter" idx="12"/>
          </p:nvPr>
        </p:nvSpPr>
        <p:spPr/>
        <p:txBody>
          <a:bodyPr/>
          <a:lstStyle/>
          <a:p>
            <a:fld id="{3ABC768E-094C-1348-9D29-2163BD33EBDB}" type="slidenum">
              <a:rPr kumimoji="1" lang="ko-KR" altLang="en-US" smtClean="0"/>
              <a:pPr/>
              <a:t>13</a:t>
            </a:fld>
            <a:endParaRPr kumimoji="1" lang="ko-KR" altLang="en-US" dirty="0"/>
          </a:p>
        </p:txBody>
      </p:sp>
      <p:graphicFrame>
        <p:nvGraphicFramePr>
          <p:cNvPr id="3" name="표 2">
            <a:extLst>
              <a:ext uri="{FF2B5EF4-FFF2-40B4-BE49-F238E27FC236}">
                <a16:creationId xmlns:a16="http://schemas.microsoft.com/office/drawing/2014/main" id="{C8D3E549-B789-4297-9B53-5F20C7807B28}"/>
              </a:ext>
            </a:extLst>
          </p:cNvPr>
          <p:cNvGraphicFramePr>
            <a:graphicFrameLocks noGrp="1"/>
          </p:cNvGraphicFramePr>
          <p:nvPr>
            <p:extLst>
              <p:ext uri="{D42A27DB-BD31-4B8C-83A1-F6EECF244321}">
                <p14:modId xmlns:p14="http://schemas.microsoft.com/office/powerpoint/2010/main" val="2115977332"/>
              </p:ext>
            </p:extLst>
          </p:nvPr>
        </p:nvGraphicFramePr>
        <p:xfrm>
          <a:off x="1227424" y="4700955"/>
          <a:ext cx="6404916" cy="1889760"/>
        </p:xfrm>
        <a:graphic>
          <a:graphicData uri="http://schemas.openxmlformats.org/drawingml/2006/table">
            <a:tbl>
              <a:tblPr>
                <a:tableStyleId>{5C22544A-7EE6-4342-B048-85BDC9FD1C3A}</a:tableStyleId>
              </a:tblPr>
              <a:tblGrid>
                <a:gridCol w="6404916">
                  <a:extLst>
                    <a:ext uri="{9D8B030D-6E8A-4147-A177-3AD203B41FA5}">
                      <a16:colId xmlns:a16="http://schemas.microsoft.com/office/drawing/2014/main" val="493813631"/>
                    </a:ext>
                  </a:extLst>
                </a:gridCol>
              </a:tblGrid>
              <a:tr h="293371">
                <a:tc>
                  <a:txBody>
                    <a:bodyPr/>
                    <a:lstStyle/>
                    <a:p>
                      <a:pPr rtl="0"/>
                      <a:r>
                        <a:rPr lang="en-US" altLang="ko-KR" sz="1600" b="1" noProof="0" dirty="0">
                          <a:solidFill>
                            <a:schemeClr val="tx1"/>
                          </a:solidFill>
                          <a:latin typeface="맑은 고딕" panose="020B0503020000020004" pitchFamily="50" charset="-127"/>
                          <a:ea typeface="맑은 고딕" panose="020B0503020000020004" pitchFamily="50" charset="-127"/>
                        </a:rPr>
                        <a:t>Covid19</a:t>
                      </a:r>
                      <a:r>
                        <a:rPr lang="ko-KR" altLang="en-US" sz="1600" b="1" noProof="0" dirty="0" err="1">
                          <a:solidFill>
                            <a:schemeClr val="tx1"/>
                          </a:solidFill>
                          <a:latin typeface="맑은 고딕" panose="020B0503020000020004" pitchFamily="50" charset="-127"/>
                          <a:ea typeface="맑은 고딕" panose="020B0503020000020004" pitchFamily="50" charset="-127"/>
                        </a:rPr>
                        <a:t>확진자</a:t>
                      </a:r>
                      <a:r>
                        <a:rPr lang="ko-KR" altLang="en-US" sz="1600" b="1" noProof="0" dirty="0">
                          <a:solidFill>
                            <a:schemeClr val="tx1"/>
                          </a:solidFill>
                          <a:latin typeface="맑은 고딕" panose="020B0503020000020004" pitchFamily="50" charset="-127"/>
                          <a:ea typeface="맑은 고딕" panose="020B0503020000020004" pitchFamily="50" charset="-127"/>
                        </a:rPr>
                        <a:t> 수와 배달 건수의 상관관계가 있을까</a:t>
                      </a:r>
                      <a:r>
                        <a:rPr lang="en-US" altLang="ko-KR" sz="1600" b="1" noProof="0" dirty="0">
                          <a:solidFill>
                            <a:schemeClr val="tx1"/>
                          </a:solidFill>
                          <a:latin typeface="맑은 고딕" panose="020B0503020000020004" pitchFamily="50" charset="-127"/>
                          <a:ea typeface="맑은 고딕" panose="020B0503020000020004" pitchFamily="50" charset="-127"/>
                        </a:rPr>
                        <a:t>?</a:t>
                      </a:r>
                      <a:endParaRPr lang="ko-KR" altLang="en-US" sz="1600" b="1" noProof="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FC3B6"/>
                    </a:solidFill>
                  </a:tcPr>
                </a:tc>
                <a:extLst>
                  <a:ext uri="{0D108BD9-81ED-4DB2-BD59-A6C34878D82A}">
                    <a16:rowId xmlns:a16="http://schemas.microsoft.com/office/drawing/2014/main" val="2570369641"/>
                  </a:ext>
                </a:extLst>
              </a:tr>
              <a:tr h="1495014">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ko-KR" sz="1200" spc="30" noProof="0" dirty="0">
                          <a:latin typeface="맑은 고딕" panose="020B0503020000020004" pitchFamily="50" charset="-127"/>
                          <a:ea typeface="맑은 고딕" panose="020B0503020000020004" pitchFamily="50" charset="-127"/>
                        </a:rPr>
                        <a:t>Covid19 </a:t>
                      </a:r>
                      <a:r>
                        <a:rPr lang="ko-KR" altLang="en-US" sz="1200" spc="30" noProof="0" dirty="0">
                          <a:latin typeface="맑은 고딕" panose="020B0503020000020004" pitchFamily="50" charset="-127"/>
                          <a:ea typeface="맑은 고딕" panose="020B0503020000020004" pitchFamily="50" charset="-127"/>
                        </a:rPr>
                        <a:t>일일 감염자가 증가 했을 때 배달 건수 증가</a:t>
                      </a:r>
                      <a:endParaRPr lang="en-US" altLang="ko-KR" sz="1200" spc="30" noProof="0" dirty="0">
                        <a:latin typeface="맑은 고딕" panose="020B0503020000020004" pitchFamily="50" charset="-127"/>
                        <a:ea typeface="맑은 고딕" panose="020B0503020000020004" pitchFamily="50" charset="-127"/>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ltLang="ko-KR" sz="1200" spc="30" noProof="0" dirty="0">
                        <a:latin typeface="맑은 고딕" panose="020B0503020000020004" pitchFamily="50" charset="-127"/>
                        <a:ea typeface="맑은 고딕" panose="020B0503020000020004" pitchFamily="50" charset="-127"/>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ko-KR" sz="1200" spc="30" noProof="0" dirty="0">
                          <a:latin typeface="맑은 고딕" panose="020B0503020000020004" pitchFamily="50" charset="-127"/>
                          <a:ea typeface="맑은 고딕" panose="020B0503020000020004" pitchFamily="50" charset="-127"/>
                        </a:rPr>
                        <a:t>Covid19 </a:t>
                      </a:r>
                      <a:r>
                        <a:rPr lang="ko-KR" altLang="en-US" sz="1200" spc="30" noProof="0" dirty="0">
                          <a:latin typeface="맑은 고딕" panose="020B0503020000020004" pitchFamily="50" charset="-127"/>
                          <a:ea typeface="맑은 고딕" panose="020B0503020000020004" pitchFamily="50" charset="-127"/>
                        </a:rPr>
                        <a:t>누적 감염자와 배달 건수와의 상관관계가 있지 않음</a:t>
                      </a:r>
                      <a:endParaRPr lang="en-US" altLang="ko-KR" sz="1200" spc="30" noProof="0" dirty="0">
                        <a:latin typeface="맑은 고딕" panose="020B0503020000020004" pitchFamily="50" charset="-127"/>
                        <a:ea typeface="맑은 고딕" panose="020B0503020000020004" pitchFamily="50" charset="-127"/>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ltLang="ko-KR" sz="1200" spc="30" noProof="0" dirty="0">
                        <a:latin typeface="맑은 고딕" panose="020B0503020000020004" pitchFamily="50" charset="-127"/>
                        <a:ea typeface="맑은 고딕" panose="020B0503020000020004" pitchFamily="50" charset="-127"/>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맑은 고딕" panose="020B0503020000020004" pitchFamily="50" charset="-127"/>
                        </a:rPr>
                        <a:t>급진적으로 </a:t>
                      </a:r>
                      <a:r>
                        <a:rPr lang="en-US" altLang="ko-KR" sz="1200" spc="30" noProof="0" dirty="0">
                          <a:latin typeface="맑은 고딕" panose="020B0503020000020004" pitchFamily="50" charset="-127"/>
                          <a:ea typeface="맑은 고딕" panose="020B0503020000020004" pitchFamily="50" charset="-127"/>
                        </a:rPr>
                        <a:t>Covid19 </a:t>
                      </a:r>
                      <a:r>
                        <a:rPr lang="ko-KR" altLang="en-US" sz="1200" spc="30" noProof="0" dirty="0">
                          <a:latin typeface="맑은 고딕" panose="020B0503020000020004" pitchFamily="50" charset="-127"/>
                          <a:ea typeface="맑은 고딕" panose="020B0503020000020004" pitchFamily="50" charset="-127"/>
                        </a:rPr>
                        <a:t>일일 감염자가 증가했을 때는 배달 건수와의 상관관계가 있지만</a:t>
                      </a:r>
                      <a:r>
                        <a:rPr lang="en-US" altLang="ko-KR" sz="1200" spc="30" noProof="0" dirty="0">
                          <a:latin typeface="맑은 고딕" panose="020B0503020000020004" pitchFamily="50" charset="-127"/>
                          <a:ea typeface="맑은 고딕" panose="020B0503020000020004" pitchFamily="50" charset="-127"/>
                        </a:rPr>
                        <a:t>, </a:t>
                      </a:r>
                      <a:r>
                        <a:rPr lang="ko-KR" altLang="en-US" sz="1200" spc="30" noProof="0" dirty="0">
                          <a:latin typeface="맑은 고딕" panose="020B0503020000020004" pitchFamily="50" charset="-127"/>
                          <a:ea typeface="맑은 고딕" panose="020B0503020000020004" pitchFamily="50" charset="-127"/>
                        </a:rPr>
                        <a:t>일일 감염자가 줄고 </a:t>
                      </a:r>
                      <a:r>
                        <a:rPr lang="en-US" altLang="ko-KR" sz="1200" spc="30" noProof="0" dirty="0">
                          <a:latin typeface="맑은 고딕" panose="020B0503020000020004" pitchFamily="50" charset="-127"/>
                          <a:ea typeface="맑은 고딕" panose="020B0503020000020004" pitchFamily="50" charset="-127"/>
                        </a:rPr>
                        <a:t>Covid19</a:t>
                      </a:r>
                      <a:r>
                        <a:rPr lang="ko-KR" altLang="en-US" sz="1200" spc="30" noProof="0" dirty="0">
                          <a:latin typeface="맑은 고딕" panose="020B0503020000020004" pitchFamily="50" charset="-127"/>
                          <a:ea typeface="맑은 고딕" panose="020B0503020000020004" pitchFamily="50" charset="-127"/>
                        </a:rPr>
                        <a:t>에 대한 인식이 해이해지며 상관관계성이 감소</a:t>
                      </a:r>
                      <a:r>
                        <a:rPr lang="en-US" altLang="ko-KR" sz="1200" spc="30" noProof="0" dirty="0">
                          <a:latin typeface="맑은 고딕" panose="020B0503020000020004" pitchFamily="50" charset="-127"/>
                          <a:ea typeface="맑은 고딕" panose="020B0503020000020004" pitchFamily="50" charset="-127"/>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ltLang="ko-KR" sz="1200" spc="30" noProof="0" dirty="0">
                        <a:latin typeface="맑은 고딕" panose="020B0503020000020004" pitchFamily="50" charset="-127"/>
                        <a:ea typeface="맑은 고딕" panose="020B0503020000020004" pitchFamily="50" charset="-127"/>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ko-KR" sz="1200" spc="30" noProof="0" dirty="0">
                          <a:latin typeface="맑은 고딕" panose="020B0503020000020004" pitchFamily="50" charset="-127"/>
                          <a:ea typeface="맑은 고딕" panose="020B0503020000020004" pitchFamily="50" charset="-127"/>
                        </a:rPr>
                        <a:t>Covid19 </a:t>
                      </a:r>
                      <a:r>
                        <a:rPr lang="ko-KR" altLang="en-US" sz="1200" spc="30" noProof="0" dirty="0">
                          <a:latin typeface="맑은 고딕" panose="020B0503020000020004" pitchFamily="50" charset="-127"/>
                          <a:ea typeface="맑은 고딕" panose="020B0503020000020004" pitchFamily="50" charset="-127"/>
                        </a:rPr>
                        <a:t>보다는 집에 머무는 시간에 따라 배달 건수 증가</a:t>
                      </a: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sp>
        <p:nvSpPr>
          <p:cNvPr id="5" name="제목 5">
            <a:extLst>
              <a:ext uri="{FF2B5EF4-FFF2-40B4-BE49-F238E27FC236}">
                <a16:creationId xmlns:a16="http://schemas.microsoft.com/office/drawing/2014/main" id="{E2DB7B5F-BD31-4B29-9DD5-BB7DFF13E216}"/>
              </a:ext>
            </a:extLst>
          </p:cNvPr>
          <p:cNvSpPr txBox="1">
            <a:spLocks/>
          </p:cNvSpPr>
          <p:nvPr/>
        </p:nvSpPr>
        <p:spPr>
          <a:xfrm>
            <a:off x="341049" y="675546"/>
            <a:ext cx="3258843"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2 I </a:t>
            </a:r>
            <a:r>
              <a:rPr lang="ko-KR" altLang="en-US" sz="1400" dirty="0">
                <a:latin typeface="나눔스퀘어 Light" panose="020B0600000101010101" pitchFamily="50" charset="-127"/>
                <a:ea typeface="나눔스퀘어 Light" panose="020B0600000101010101" pitchFamily="50" charset="-127"/>
              </a:rPr>
              <a:t>시계열과 배달 건수 분석</a:t>
            </a:r>
          </a:p>
        </p:txBody>
      </p:sp>
      <p:sp>
        <p:nvSpPr>
          <p:cNvPr id="6" name="제목 5">
            <a:extLst>
              <a:ext uri="{FF2B5EF4-FFF2-40B4-BE49-F238E27FC236}">
                <a16:creationId xmlns:a16="http://schemas.microsoft.com/office/drawing/2014/main" id="{CB6F5CBD-4E71-42DF-9D82-929214E97527}"/>
              </a:ext>
            </a:extLst>
          </p:cNvPr>
          <p:cNvSpPr txBox="1">
            <a:spLocks/>
          </p:cNvSpPr>
          <p:nvPr/>
        </p:nvSpPr>
        <p:spPr>
          <a:xfrm>
            <a:off x="333242" y="961146"/>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 </a:t>
            </a:r>
            <a:r>
              <a:rPr lang="en-US" altLang="ko-KR" sz="2400" dirty="0">
                <a:latin typeface="나눔스퀘어 ExtraBold" panose="020B0600000101010101" pitchFamily="50" charset="-127"/>
                <a:ea typeface="나눔스퀘어 ExtraBold" panose="020B0600000101010101" pitchFamily="50" charset="-127"/>
              </a:rPr>
              <a:t>Covid19</a:t>
            </a:r>
            <a:r>
              <a:rPr lang="ko-KR" altLang="en-US" sz="2400" dirty="0">
                <a:latin typeface="나눔스퀘어 ExtraBold" panose="020B0600000101010101" pitchFamily="50" charset="-127"/>
                <a:ea typeface="나눔스퀘어 ExtraBold" panose="020B0600000101010101" pitchFamily="50" charset="-127"/>
              </a:rPr>
              <a:t>와 배달 건수</a:t>
            </a:r>
          </a:p>
        </p:txBody>
      </p:sp>
      <p:pic>
        <p:nvPicPr>
          <p:cNvPr id="8" name="그림 7">
            <a:extLst>
              <a:ext uri="{FF2B5EF4-FFF2-40B4-BE49-F238E27FC236}">
                <a16:creationId xmlns:a16="http://schemas.microsoft.com/office/drawing/2014/main" id="{87B9B7A3-77C5-4C03-BCCC-B28C8EF7DF78}"/>
              </a:ext>
            </a:extLst>
          </p:cNvPr>
          <p:cNvPicPr>
            <a:picLocks noChangeAspect="1"/>
          </p:cNvPicPr>
          <p:nvPr/>
        </p:nvPicPr>
        <p:blipFill>
          <a:blip r:embed="rId2"/>
          <a:stretch>
            <a:fillRect/>
          </a:stretch>
        </p:blipFill>
        <p:spPr>
          <a:xfrm>
            <a:off x="1107274" y="1347389"/>
            <a:ext cx="6645216" cy="3330229"/>
          </a:xfrm>
          <a:prstGeom prst="rect">
            <a:avLst/>
          </a:prstGeom>
        </p:spPr>
      </p:pic>
    </p:spTree>
    <p:extLst>
      <p:ext uri="{BB962C8B-B14F-4D97-AF65-F5344CB8AC3E}">
        <p14:creationId xmlns:p14="http://schemas.microsoft.com/office/powerpoint/2010/main" val="2168788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D2938D0D-8A9E-4EA8-8403-FDA950CED98A}"/>
              </a:ext>
            </a:extLst>
          </p:cNvPr>
          <p:cNvSpPr/>
          <p:nvPr/>
        </p:nvSpPr>
        <p:spPr>
          <a:xfrm>
            <a:off x="0" y="0"/>
            <a:ext cx="9144000" cy="6858000"/>
          </a:xfrm>
          <a:prstGeom prst="rect">
            <a:avLst/>
          </a:prstGeom>
          <a:solidFill>
            <a:srgbClr val="7FC3B6"/>
          </a:solidFill>
        </p:spPr>
        <p:txBody>
          <a:bodyPr wrap="non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3" name="사각형: 둥근 모서리 2">
            <a:extLst>
              <a:ext uri="{FF2B5EF4-FFF2-40B4-BE49-F238E27FC236}">
                <a16:creationId xmlns:a16="http://schemas.microsoft.com/office/drawing/2014/main" id="{346D6AD2-8CA6-4C86-943B-7AF13C54C558}"/>
              </a:ext>
            </a:extLst>
          </p:cNvPr>
          <p:cNvSpPr/>
          <p:nvPr/>
        </p:nvSpPr>
        <p:spPr>
          <a:xfrm>
            <a:off x="2195736" y="2024844"/>
            <a:ext cx="4752528" cy="2520280"/>
          </a:xfrm>
          <a:prstGeom prst="roundRect">
            <a:avLst/>
          </a:prstGeom>
          <a:solidFill>
            <a:schemeClr val="bg1">
              <a:lumMod val="95000"/>
            </a:schemeClr>
          </a:solidFill>
        </p:spPr>
        <p:txBody>
          <a:bodyPr wrap="non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5" name="TextBox 4">
            <a:extLst>
              <a:ext uri="{FF2B5EF4-FFF2-40B4-BE49-F238E27FC236}">
                <a16:creationId xmlns:a16="http://schemas.microsoft.com/office/drawing/2014/main" id="{F0B5496F-BECF-4627-BF1C-7407D3221BBE}"/>
              </a:ext>
            </a:extLst>
          </p:cNvPr>
          <p:cNvSpPr txBox="1"/>
          <p:nvPr/>
        </p:nvSpPr>
        <p:spPr>
          <a:xfrm>
            <a:off x="2195736" y="2650654"/>
            <a:ext cx="4752528" cy="1282402"/>
          </a:xfrm>
          <a:prstGeom prst="rect">
            <a:avLst/>
          </a:prstGeom>
          <a:noFill/>
          <a:ln w="3175">
            <a:noFill/>
          </a:ln>
          <a:effectLst/>
        </p:spPr>
        <p:txBody>
          <a:bodyPr wrap="square" lIns="0" tIns="0" rIns="0" bIns="0" rtlCol="0">
            <a:spAutoFit/>
          </a:bodyPr>
          <a:lstStyle/>
          <a:p>
            <a:pPr algn="ctr" defTabSz="975022" latinLnBrk="0">
              <a:spcBef>
                <a:spcPts val="500"/>
              </a:spcBef>
              <a:buClr>
                <a:schemeClr val="tx1">
                  <a:lumMod val="65000"/>
                  <a:lumOff val="35000"/>
                </a:schemeClr>
              </a:buClr>
              <a:buSzPct val="60000"/>
            </a:pPr>
            <a:r>
              <a:rPr lang="en-US" altLang="ko-KR" sz="4400" b="1" spc="-60" dirty="0">
                <a:solidFill>
                  <a:schemeClr val="tx1">
                    <a:lumMod val="65000"/>
                    <a:lumOff val="35000"/>
                  </a:schemeClr>
                </a:solidFill>
                <a:latin typeface="+mn-ea"/>
              </a:rPr>
              <a:t>PART 3</a:t>
            </a:r>
          </a:p>
          <a:p>
            <a:pPr algn="ctr" defTabSz="975022" latinLnBrk="0">
              <a:spcBef>
                <a:spcPts val="500"/>
              </a:spcBef>
              <a:buClr>
                <a:schemeClr val="tx1">
                  <a:lumMod val="65000"/>
                  <a:lumOff val="35000"/>
                </a:schemeClr>
              </a:buClr>
              <a:buSzPct val="60000"/>
            </a:pPr>
            <a:endParaRPr lang="en-US" altLang="ko-KR" sz="1100" b="1" spc="-60" dirty="0">
              <a:solidFill>
                <a:schemeClr val="tx1">
                  <a:lumMod val="65000"/>
                  <a:lumOff val="35000"/>
                </a:schemeClr>
              </a:solidFill>
              <a:latin typeface="+mn-ea"/>
            </a:endParaRPr>
          </a:p>
          <a:p>
            <a:pPr algn="ctr" defTabSz="975022" latinLnBrk="0">
              <a:spcBef>
                <a:spcPts val="500"/>
              </a:spcBef>
              <a:buClr>
                <a:schemeClr val="tx1">
                  <a:lumMod val="65000"/>
                  <a:lumOff val="35000"/>
                </a:schemeClr>
              </a:buClr>
              <a:buSzPct val="60000"/>
            </a:pPr>
            <a:r>
              <a:rPr lang="ko-KR" altLang="en-US" sz="2000" b="1" spc="-60" dirty="0">
                <a:solidFill>
                  <a:schemeClr val="tx1">
                    <a:lumMod val="65000"/>
                    <a:lumOff val="35000"/>
                  </a:schemeClr>
                </a:solidFill>
                <a:latin typeface="+mn-ea"/>
              </a:rPr>
              <a:t>시계열과 </a:t>
            </a:r>
            <a:r>
              <a:rPr lang="ko-KR" altLang="en-US" sz="2000" b="1" spc="-60" dirty="0" err="1">
                <a:solidFill>
                  <a:schemeClr val="tx1">
                    <a:lumMod val="65000"/>
                    <a:lumOff val="35000"/>
                  </a:schemeClr>
                </a:solidFill>
                <a:latin typeface="+mn-ea"/>
              </a:rPr>
              <a:t>메뉴별</a:t>
            </a:r>
            <a:r>
              <a:rPr lang="ko-KR" altLang="en-US" sz="2000" b="1" spc="-60" dirty="0">
                <a:solidFill>
                  <a:schemeClr val="tx1">
                    <a:lumMod val="65000"/>
                    <a:lumOff val="35000"/>
                  </a:schemeClr>
                </a:solidFill>
                <a:latin typeface="+mn-ea"/>
              </a:rPr>
              <a:t> 배달 건수 분석</a:t>
            </a:r>
          </a:p>
        </p:txBody>
      </p:sp>
    </p:spTree>
    <p:extLst>
      <p:ext uri="{BB962C8B-B14F-4D97-AF65-F5344CB8AC3E}">
        <p14:creationId xmlns:p14="http://schemas.microsoft.com/office/powerpoint/2010/main" val="549289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5EB9A351-578E-4E30-9B13-B7D5802C4A6F}"/>
              </a:ext>
            </a:extLst>
          </p:cNvPr>
          <p:cNvPicPr>
            <a:picLocks noChangeAspect="1"/>
          </p:cNvPicPr>
          <p:nvPr/>
        </p:nvPicPr>
        <p:blipFill>
          <a:blip r:embed="rId2"/>
          <a:stretch>
            <a:fillRect/>
          </a:stretch>
        </p:blipFill>
        <p:spPr>
          <a:xfrm>
            <a:off x="1147501" y="1361256"/>
            <a:ext cx="6797629" cy="4099915"/>
          </a:xfrm>
          <a:prstGeom prst="rect">
            <a:avLst/>
          </a:prstGeom>
        </p:spPr>
      </p:pic>
      <p:sp>
        <p:nvSpPr>
          <p:cNvPr id="2" name="슬라이드 번호 개체 틀 1">
            <a:extLst>
              <a:ext uri="{FF2B5EF4-FFF2-40B4-BE49-F238E27FC236}">
                <a16:creationId xmlns:a16="http://schemas.microsoft.com/office/drawing/2014/main" id="{F2656734-9151-4DEE-8B38-2086A549D8EE}"/>
              </a:ext>
            </a:extLst>
          </p:cNvPr>
          <p:cNvSpPr>
            <a:spLocks noGrp="1"/>
          </p:cNvSpPr>
          <p:nvPr>
            <p:ph type="sldNum" sz="quarter" idx="12"/>
          </p:nvPr>
        </p:nvSpPr>
        <p:spPr/>
        <p:txBody>
          <a:bodyPr/>
          <a:lstStyle/>
          <a:p>
            <a:fld id="{3ABC768E-094C-1348-9D29-2163BD33EBDB}" type="slidenum">
              <a:rPr kumimoji="1" lang="ko-KR" altLang="en-US" smtClean="0"/>
              <a:pPr/>
              <a:t>15</a:t>
            </a:fld>
            <a:endParaRPr kumimoji="1" lang="ko-KR" altLang="en-US" dirty="0"/>
          </a:p>
        </p:txBody>
      </p:sp>
      <p:graphicFrame>
        <p:nvGraphicFramePr>
          <p:cNvPr id="3" name="표 2">
            <a:extLst>
              <a:ext uri="{FF2B5EF4-FFF2-40B4-BE49-F238E27FC236}">
                <a16:creationId xmlns:a16="http://schemas.microsoft.com/office/drawing/2014/main" id="{C8D3E549-B789-4297-9B53-5F20C7807B28}"/>
              </a:ext>
            </a:extLst>
          </p:cNvPr>
          <p:cNvGraphicFramePr>
            <a:graphicFrameLocks noGrp="1"/>
          </p:cNvGraphicFramePr>
          <p:nvPr>
            <p:extLst>
              <p:ext uri="{D42A27DB-BD31-4B8C-83A1-F6EECF244321}">
                <p14:modId xmlns:p14="http://schemas.microsoft.com/office/powerpoint/2010/main" val="1251034214"/>
              </p:ext>
            </p:extLst>
          </p:nvPr>
        </p:nvGraphicFramePr>
        <p:xfrm>
          <a:off x="1570194" y="5444199"/>
          <a:ext cx="6404916" cy="1357621"/>
        </p:xfrm>
        <a:graphic>
          <a:graphicData uri="http://schemas.openxmlformats.org/drawingml/2006/table">
            <a:tbl>
              <a:tblPr>
                <a:tableStyleId>{5C22544A-7EE6-4342-B048-85BDC9FD1C3A}</a:tableStyleId>
              </a:tblPr>
              <a:tblGrid>
                <a:gridCol w="6404916">
                  <a:extLst>
                    <a:ext uri="{9D8B030D-6E8A-4147-A177-3AD203B41FA5}">
                      <a16:colId xmlns:a16="http://schemas.microsoft.com/office/drawing/2014/main" val="493813631"/>
                    </a:ext>
                  </a:extLst>
                </a:gridCol>
              </a:tblGrid>
              <a:tr h="254938">
                <a:tc>
                  <a:txBody>
                    <a:bodyPr/>
                    <a:lstStyle/>
                    <a:p>
                      <a:pPr rtl="0"/>
                      <a:r>
                        <a:rPr lang="ko-KR" altLang="en-US" sz="1600" b="1" noProof="0" dirty="0">
                          <a:solidFill>
                            <a:schemeClr val="tx1"/>
                          </a:solidFill>
                          <a:latin typeface="맑은 고딕" panose="020B0503020000020004" pitchFamily="50" charset="-127"/>
                          <a:ea typeface="맑은 고딕" panose="020B0503020000020004" pitchFamily="50" charset="-127"/>
                        </a:rPr>
                        <a:t>어떠한 메뉴가 많이 배달 될까</a:t>
                      </a:r>
                      <a:r>
                        <a:rPr lang="en-US" altLang="ko-KR" sz="1600" b="1" noProof="0" dirty="0">
                          <a:solidFill>
                            <a:schemeClr val="tx1"/>
                          </a:solidFill>
                          <a:latin typeface="맑은 고딕" panose="020B0503020000020004" pitchFamily="50" charset="-127"/>
                          <a:ea typeface="맑은 고딕" panose="020B0503020000020004" pitchFamily="50" charset="-127"/>
                        </a:rPr>
                        <a:t>?</a:t>
                      </a:r>
                      <a:endParaRPr lang="ko-KR" altLang="en-US" sz="1600" b="1" noProof="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FC3B6"/>
                    </a:solidFill>
                  </a:tcPr>
                </a:tc>
                <a:extLst>
                  <a:ext uri="{0D108BD9-81ED-4DB2-BD59-A6C34878D82A}">
                    <a16:rowId xmlns:a16="http://schemas.microsoft.com/office/drawing/2014/main" val="2570369641"/>
                  </a:ext>
                </a:extLst>
              </a:tr>
              <a:tr h="10223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spc="30" noProof="0" dirty="0">
                          <a:latin typeface="맑은 고딕" panose="020B0503020000020004" pitchFamily="50" charset="-127"/>
                          <a:ea typeface="맑은 고딕" panose="020B0503020000020004" pitchFamily="50" charset="-127"/>
                        </a:rPr>
                        <a:t>- </a:t>
                      </a:r>
                      <a:r>
                        <a:rPr lang="ko-KR" altLang="en-US" sz="1200" spc="30" noProof="0" dirty="0">
                          <a:latin typeface="맑은 고딕" panose="020B0503020000020004" pitchFamily="50" charset="-127"/>
                          <a:ea typeface="맑은 고딕" panose="020B0503020000020004" pitchFamily="50" charset="-127"/>
                        </a:rPr>
                        <a:t>치킨이 약 </a:t>
                      </a:r>
                      <a:r>
                        <a:rPr lang="en-US" altLang="ko-KR" sz="1200" spc="30" noProof="0" dirty="0">
                          <a:latin typeface="맑은 고딕" panose="020B0503020000020004" pitchFamily="50" charset="-127"/>
                          <a:ea typeface="맑은 고딕" panose="020B0503020000020004" pitchFamily="50" charset="-127"/>
                        </a:rPr>
                        <a:t>94</a:t>
                      </a:r>
                      <a:r>
                        <a:rPr lang="ko-KR" altLang="en-US" sz="1200" spc="30" noProof="0" dirty="0">
                          <a:latin typeface="맑은 고딕" panose="020B0503020000020004" pitchFamily="50" charset="-127"/>
                          <a:ea typeface="맑은 고딕" panose="020B0503020000020004" pitchFamily="50" charset="-127"/>
                        </a:rPr>
                        <a:t>만 건으로 압도적인 배달 건수를 기록했으며</a:t>
                      </a:r>
                      <a:r>
                        <a:rPr lang="en-US" altLang="ko-KR" sz="1200" spc="30" noProof="0" dirty="0">
                          <a:latin typeface="맑은 고딕" panose="020B0503020000020004" pitchFamily="50" charset="-127"/>
                          <a:ea typeface="맑은 고딕" panose="020B0503020000020004" pitchFamily="50" charset="-127"/>
                        </a:rPr>
                        <a:t>,</a:t>
                      </a:r>
                      <a:r>
                        <a:rPr lang="ko-KR" altLang="en-US" sz="1200" spc="30" noProof="0" dirty="0">
                          <a:latin typeface="맑은 고딕" panose="020B0503020000020004" pitchFamily="50" charset="-127"/>
                          <a:ea typeface="맑은 고딕" panose="020B0503020000020004" pitchFamily="50" charset="-127"/>
                        </a:rPr>
                        <a:t> 심부름이 </a:t>
                      </a:r>
                      <a:r>
                        <a:rPr lang="en-US" altLang="ko-KR" sz="1200" spc="30" noProof="0" dirty="0">
                          <a:latin typeface="맑은 고딕" panose="020B0503020000020004" pitchFamily="50" charset="-127"/>
                          <a:ea typeface="맑은 고딕" panose="020B0503020000020004" pitchFamily="50" charset="-127"/>
                        </a:rPr>
                        <a:t>7</a:t>
                      </a:r>
                      <a:r>
                        <a:rPr lang="ko-KR" altLang="en-US" sz="1200" spc="30" noProof="0" dirty="0" err="1">
                          <a:latin typeface="맑은 고딕" panose="020B0503020000020004" pitchFamily="50" charset="-127"/>
                          <a:ea typeface="맑은 고딕" panose="020B0503020000020004" pitchFamily="50" charset="-127"/>
                        </a:rPr>
                        <a:t>천건으로</a:t>
                      </a:r>
                      <a:r>
                        <a:rPr lang="ko-KR" altLang="en-US" sz="1200" spc="30" noProof="0" dirty="0">
                          <a:latin typeface="맑은 고딕" panose="020B0503020000020004" pitchFamily="50" charset="-127"/>
                          <a:ea typeface="맑은 고딕" panose="020B0503020000020004" pitchFamily="50" charset="-127"/>
                        </a:rPr>
                        <a:t> 최소</a:t>
                      </a: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sp>
        <p:nvSpPr>
          <p:cNvPr id="5" name="제목 5">
            <a:extLst>
              <a:ext uri="{FF2B5EF4-FFF2-40B4-BE49-F238E27FC236}">
                <a16:creationId xmlns:a16="http://schemas.microsoft.com/office/drawing/2014/main" id="{E2DB7B5F-BD31-4B29-9DD5-BB7DFF13E216}"/>
              </a:ext>
            </a:extLst>
          </p:cNvPr>
          <p:cNvSpPr txBox="1">
            <a:spLocks/>
          </p:cNvSpPr>
          <p:nvPr/>
        </p:nvSpPr>
        <p:spPr>
          <a:xfrm>
            <a:off x="341049" y="675546"/>
            <a:ext cx="3330851"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3 I </a:t>
            </a:r>
            <a:r>
              <a:rPr lang="ko-KR" altLang="en-US" sz="1400" dirty="0">
                <a:latin typeface="나눔스퀘어 Light" panose="020B0600000101010101" pitchFamily="50" charset="-127"/>
                <a:ea typeface="나눔스퀘어 Light" panose="020B0600000101010101" pitchFamily="50" charset="-127"/>
              </a:rPr>
              <a:t>시계열과 </a:t>
            </a:r>
            <a:r>
              <a:rPr lang="ko-KR" altLang="en-US" sz="1400" dirty="0" err="1">
                <a:latin typeface="나눔스퀘어 Light" panose="020B0600000101010101" pitchFamily="50" charset="-127"/>
                <a:ea typeface="나눔스퀘어 Light" panose="020B0600000101010101" pitchFamily="50" charset="-127"/>
              </a:rPr>
              <a:t>메뉴별</a:t>
            </a:r>
            <a:r>
              <a:rPr lang="ko-KR" altLang="en-US" sz="1400" dirty="0">
                <a:latin typeface="나눔스퀘어 Light" panose="020B0600000101010101" pitchFamily="50" charset="-127"/>
                <a:ea typeface="나눔스퀘어 Light" panose="020B0600000101010101" pitchFamily="50" charset="-127"/>
              </a:rPr>
              <a:t> 배달 건수 분석</a:t>
            </a:r>
          </a:p>
        </p:txBody>
      </p:sp>
      <p:sp>
        <p:nvSpPr>
          <p:cNvPr id="6" name="제목 5">
            <a:extLst>
              <a:ext uri="{FF2B5EF4-FFF2-40B4-BE49-F238E27FC236}">
                <a16:creationId xmlns:a16="http://schemas.microsoft.com/office/drawing/2014/main" id="{CB6F5CBD-4E71-42DF-9D82-929214E97527}"/>
              </a:ext>
            </a:extLst>
          </p:cNvPr>
          <p:cNvSpPr txBox="1">
            <a:spLocks/>
          </p:cNvSpPr>
          <p:nvPr/>
        </p:nvSpPr>
        <p:spPr>
          <a:xfrm>
            <a:off x="333242" y="961146"/>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a:t>
            </a:r>
            <a:r>
              <a:rPr lang="en-US" altLang="ko-KR" sz="2400" dirty="0">
                <a:latin typeface="나눔스퀘어 ExtraBold" panose="020B0600000101010101" pitchFamily="50" charset="-127"/>
                <a:ea typeface="나눔스퀘어 ExtraBold" panose="020B0600000101010101" pitchFamily="50" charset="-127"/>
              </a:rPr>
              <a:t> </a:t>
            </a:r>
            <a:r>
              <a:rPr lang="ko-KR" altLang="en-US" sz="2400" dirty="0">
                <a:latin typeface="나눔스퀘어 ExtraBold" panose="020B0600000101010101" pitchFamily="50" charset="-127"/>
                <a:ea typeface="나눔스퀘어 ExtraBold" panose="020B0600000101010101" pitchFamily="50" charset="-127"/>
              </a:rPr>
              <a:t>주문 메뉴 건수</a:t>
            </a:r>
          </a:p>
        </p:txBody>
      </p:sp>
    </p:spTree>
    <p:extLst>
      <p:ext uri="{BB962C8B-B14F-4D97-AF65-F5344CB8AC3E}">
        <p14:creationId xmlns:p14="http://schemas.microsoft.com/office/powerpoint/2010/main" val="1438184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F2656734-9151-4DEE-8B38-2086A549D8EE}"/>
              </a:ext>
            </a:extLst>
          </p:cNvPr>
          <p:cNvSpPr>
            <a:spLocks noGrp="1"/>
          </p:cNvSpPr>
          <p:nvPr>
            <p:ph type="sldNum" sz="quarter" idx="12"/>
          </p:nvPr>
        </p:nvSpPr>
        <p:spPr/>
        <p:txBody>
          <a:bodyPr/>
          <a:lstStyle/>
          <a:p>
            <a:fld id="{3ABC768E-094C-1348-9D29-2163BD33EBDB}" type="slidenum">
              <a:rPr kumimoji="1" lang="ko-KR" altLang="en-US" smtClean="0"/>
              <a:pPr/>
              <a:t>16</a:t>
            </a:fld>
            <a:endParaRPr kumimoji="1" lang="ko-KR" altLang="en-US" dirty="0"/>
          </a:p>
        </p:txBody>
      </p:sp>
      <p:sp>
        <p:nvSpPr>
          <p:cNvPr id="5" name="제목 5">
            <a:extLst>
              <a:ext uri="{FF2B5EF4-FFF2-40B4-BE49-F238E27FC236}">
                <a16:creationId xmlns:a16="http://schemas.microsoft.com/office/drawing/2014/main" id="{E2DB7B5F-BD31-4B29-9DD5-BB7DFF13E216}"/>
              </a:ext>
            </a:extLst>
          </p:cNvPr>
          <p:cNvSpPr txBox="1">
            <a:spLocks/>
          </p:cNvSpPr>
          <p:nvPr/>
        </p:nvSpPr>
        <p:spPr>
          <a:xfrm>
            <a:off x="341049" y="675546"/>
            <a:ext cx="3258843" cy="430887"/>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3 I </a:t>
            </a:r>
            <a:r>
              <a:rPr lang="ko-KR" altLang="en-US" sz="1400" dirty="0">
                <a:latin typeface="나눔스퀘어 Light" panose="020B0600000101010101" pitchFamily="50" charset="-127"/>
                <a:ea typeface="나눔스퀘어 Light" panose="020B0600000101010101" pitchFamily="50" charset="-127"/>
              </a:rPr>
              <a:t>시계열과 </a:t>
            </a:r>
            <a:r>
              <a:rPr lang="ko-KR" altLang="en-US" sz="1400" dirty="0" err="1">
                <a:latin typeface="나눔스퀘어 Light" panose="020B0600000101010101" pitchFamily="50" charset="-127"/>
                <a:ea typeface="나눔스퀘어 Light" panose="020B0600000101010101" pitchFamily="50" charset="-127"/>
              </a:rPr>
              <a:t>메뉴별</a:t>
            </a:r>
            <a:r>
              <a:rPr lang="ko-KR" altLang="en-US" sz="1400" dirty="0">
                <a:latin typeface="나눔스퀘어 Light" panose="020B0600000101010101" pitchFamily="50" charset="-127"/>
                <a:ea typeface="나눔스퀘어 Light" panose="020B0600000101010101" pitchFamily="50" charset="-127"/>
              </a:rPr>
              <a:t> 배달 건수 분석</a:t>
            </a:r>
          </a:p>
        </p:txBody>
      </p:sp>
      <p:sp>
        <p:nvSpPr>
          <p:cNvPr id="6" name="제목 5">
            <a:extLst>
              <a:ext uri="{FF2B5EF4-FFF2-40B4-BE49-F238E27FC236}">
                <a16:creationId xmlns:a16="http://schemas.microsoft.com/office/drawing/2014/main" id="{CB6F5CBD-4E71-42DF-9D82-929214E97527}"/>
              </a:ext>
            </a:extLst>
          </p:cNvPr>
          <p:cNvSpPr txBox="1">
            <a:spLocks/>
          </p:cNvSpPr>
          <p:nvPr/>
        </p:nvSpPr>
        <p:spPr>
          <a:xfrm>
            <a:off x="333242" y="961146"/>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a:t>
            </a:r>
            <a:r>
              <a:rPr lang="en-US" altLang="ko-KR" sz="2400" dirty="0">
                <a:latin typeface="나눔스퀘어 ExtraBold" panose="020B0600000101010101" pitchFamily="50" charset="-127"/>
                <a:ea typeface="나눔스퀘어 ExtraBold" panose="020B0600000101010101" pitchFamily="50" charset="-127"/>
              </a:rPr>
              <a:t> </a:t>
            </a:r>
            <a:r>
              <a:rPr lang="ko-KR" altLang="en-US" sz="2400" dirty="0">
                <a:latin typeface="나눔스퀘어 ExtraBold" panose="020B0600000101010101" pitchFamily="50" charset="-127"/>
                <a:ea typeface="나눔스퀘어 ExtraBold" panose="020B0600000101010101" pitchFamily="50" charset="-127"/>
              </a:rPr>
              <a:t>메뉴 별 월 배달 건수</a:t>
            </a:r>
          </a:p>
        </p:txBody>
      </p:sp>
      <p:graphicFrame>
        <p:nvGraphicFramePr>
          <p:cNvPr id="9" name="표 8">
            <a:extLst>
              <a:ext uri="{FF2B5EF4-FFF2-40B4-BE49-F238E27FC236}">
                <a16:creationId xmlns:a16="http://schemas.microsoft.com/office/drawing/2014/main" id="{8DFFF797-A524-4DA9-A4EA-21D1E9A816B0}"/>
              </a:ext>
            </a:extLst>
          </p:cNvPr>
          <p:cNvGraphicFramePr>
            <a:graphicFrameLocks noGrp="1"/>
          </p:cNvGraphicFramePr>
          <p:nvPr>
            <p:extLst>
              <p:ext uri="{D42A27DB-BD31-4B8C-83A1-F6EECF244321}">
                <p14:modId xmlns:p14="http://schemas.microsoft.com/office/powerpoint/2010/main" val="1336799490"/>
              </p:ext>
            </p:extLst>
          </p:nvPr>
        </p:nvGraphicFramePr>
        <p:xfrm>
          <a:off x="5652121" y="1948540"/>
          <a:ext cx="3366350" cy="4315008"/>
        </p:xfrm>
        <a:graphic>
          <a:graphicData uri="http://schemas.openxmlformats.org/drawingml/2006/table">
            <a:tbl>
              <a:tblPr>
                <a:tableStyleId>{5C22544A-7EE6-4342-B048-85BDC9FD1C3A}</a:tableStyleId>
              </a:tblPr>
              <a:tblGrid>
                <a:gridCol w="3366350">
                  <a:extLst>
                    <a:ext uri="{9D8B030D-6E8A-4147-A177-3AD203B41FA5}">
                      <a16:colId xmlns:a16="http://schemas.microsoft.com/office/drawing/2014/main" val="493813631"/>
                    </a:ext>
                  </a:extLst>
                </a:gridCol>
              </a:tblGrid>
              <a:tr h="383088">
                <a:tc>
                  <a:txBody>
                    <a:bodyPr/>
                    <a:lstStyle/>
                    <a:p>
                      <a:pPr rtl="0"/>
                      <a:r>
                        <a:rPr lang="ko-KR" altLang="en-US" sz="1600" b="1" noProof="0" dirty="0">
                          <a:solidFill>
                            <a:schemeClr val="tx1"/>
                          </a:solidFill>
                          <a:latin typeface="맑은 고딕" panose="020B0503020000020004" pitchFamily="50" charset="-127"/>
                          <a:ea typeface="맑은 고딕" panose="020B0503020000020004" pitchFamily="50" charset="-127"/>
                        </a:rPr>
                        <a:t>메뉴 별 월 배달 건수 차가 있을까</a:t>
                      </a:r>
                      <a:r>
                        <a:rPr lang="en-US" altLang="ko-KR" sz="1600" b="1" noProof="0" dirty="0">
                          <a:solidFill>
                            <a:schemeClr val="tx1"/>
                          </a:solidFill>
                          <a:latin typeface="맑은 고딕" panose="020B0503020000020004" pitchFamily="50" charset="-127"/>
                          <a:ea typeface="맑은 고딕" panose="020B0503020000020004" pitchFamily="50" charset="-127"/>
                        </a:rPr>
                        <a:t>?</a:t>
                      </a:r>
                      <a:endParaRPr lang="ko-KR" altLang="en-US" sz="1600" b="1" noProof="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FC3B6"/>
                    </a:solidFill>
                  </a:tcPr>
                </a:tc>
                <a:extLst>
                  <a:ext uri="{0D108BD9-81ED-4DB2-BD59-A6C34878D82A}">
                    <a16:rowId xmlns:a16="http://schemas.microsoft.com/office/drawing/2014/main" val="2570369641"/>
                  </a:ext>
                </a:extLst>
              </a:tr>
              <a:tr h="2014927">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ko-KR" altLang="en-US" sz="1400" spc="30" noProof="0" dirty="0">
                          <a:latin typeface="맑은 고딕" panose="020B0503020000020004" pitchFamily="50" charset="-127"/>
                          <a:ea typeface="맑은 고딕" panose="020B0503020000020004" pitchFamily="50" charset="-127"/>
                        </a:rPr>
                        <a:t>메뉴별로 월별 배달 건수 차이가 크게 나지 않음</a:t>
                      </a:r>
                      <a:endParaRPr lang="en-US" altLang="ko-KR" sz="1400" spc="30" noProof="0" dirty="0">
                        <a:latin typeface="맑은 고딕" panose="020B0503020000020004" pitchFamily="50" charset="-127"/>
                        <a:ea typeface="맑은 고딕" panose="020B0503020000020004" pitchFamily="50" charset="-127"/>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altLang="ko-KR" sz="1400" spc="30" noProof="0" dirty="0">
                        <a:latin typeface="맑은 고딕" panose="020B0503020000020004" pitchFamily="50" charset="-127"/>
                        <a:ea typeface="맑은 고딕" panose="020B0503020000020004" pitchFamily="50" charset="-127"/>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altLang="ko-KR" sz="1400" spc="30" noProof="0" dirty="0">
                          <a:latin typeface="맑은 고딕" panose="020B0503020000020004" pitchFamily="50" charset="-127"/>
                          <a:ea typeface="맑은 고딕" panose="020B0503020000020004" pitchFamily="50" charset="-127"/>
                        </a:rPr>
                        <a:t>6</a:t>
                      </a:r>
                      <a:r>
                        <a:rPr lang="ko-KR" altLang="en-US" sz="1400" spc="30" noProof="0" dirty="0">
                          <a:latin typeface="맑은 고딕" panose="020B0503020000020004" pitchFamily="50" charset="-127"/>
                          <a:ea typeface="맑은 고딕" panose="020B0503020000020004" pitchFamily="50" charset="-127"/>
                        </a:rPr>
                        <a:t>개월</a:t>
                      </a:r>
                      <a:r>
                        <a:rPr lang="en-US" altLang="ko-KR" sz="1400" spc="30" noProof="0" dirty="0">
                          <a:latin typeface="맑은 고딕" panose="020B0503020000020004" pitchFamily="50" charset="-127"/>
                          <a:ea typeface="맑은 고딕" panose="020B0503020000020004" pitchFamily="50" charset="-127"/>
                        </a:rPr>
                        <a:t>(12,1,2,3,4,5</a:t>
                      </a:r>
                      <a:r>
                        <a:rPr lang="ko-KR" altLang="en-US" sz="1400" spc="30" noProof="0" dirty="0">
                          <a:latin typeface="맑은 고딕" panose="020B0503020000020004" pitchFamily="50" charset="-127"/>
                          <a:ea typeface="맑은 고딕" panose="020B0503020000020004" pitchFamily="50" charset="-127"/>
                        </a:rPr>
                        <a:t>월</a:t>
                      </a:r>
                      <a:r>
                        <a:rPr lang="en-US" altLang="ko-KR" sz="1400" spc="30" noProof="0" dirty="0">
                          <a:latin typeface="맑은 고딕" panose="020B0503020000020004" pitchFamily="50" charset="-127"/>
                          <a:ea typeface="맑은 고딕" panose="020B0503020000020004" pitchFamily="50" charset="-127"/>
                        </a:rPr>
                        <a:t>)</a:t>
                      </a:r>
                      <a:r>
                        <a:rPr lang="ko-KR" altLang="en-US" sz="1400" spc="30" noProof="0" dirty="0">
                          <a:latin typeface="맑은 고딕" panose="020B0503020000020004" pitchFamily="50" charset="-127"/>
                          <a:ea typeface="맑은 고딕" panose="020B0503020000020004" pitchFamily="50" charset="-127"/>
                        </a:rPr>
                        <a:t>간의 배달 건수만을 분석 했기에 계절별 선호 메뉴 가능성 존재</a:t>
                      </a:r>
                      <a:endParaRPr lang="en-US" altLang="ko-KR" sz="1400" spc="30" noProof="0" dirty="0">
                        <a:latin typeface="맑은 고딕" panose="020B0503020000020004" pitchFamily="50" charset="-127"/>
                        <a:ea typeface="맑은 고딕" panose="020B0503020000020004" pitchFamily="50" charset="-127"/>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altLang="ko-KR" sz="1400" spc="30" noProof="0" dirty="0">
                        <a:latin typeface="맑은 고딕" panose="020B0503020000020004" pitchFamily="50" charset="-127"/>
                        <a:ea typeface="맑은 고딕" panose="020B0503020000020004" pitchFamily="50" charset="-127"/>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ko-KR" altLang="en-US" sz="1400" spc="30" noProof="0" dirty="0">
                          <a:latin typeface="맑은 고딕" panose="020B0503020000020004" pitchFamily="50" charset="-127"/>
                          <a:ea typeface="맑은 고딕" panose="020B0503020000020004" pitchFamily="50" charset="-127"/>
                        </a:rPr>
                        <a:t>한식과 </a:t>
                      </a:r>
                      <a:r>
                        <a:rPr lang="ko-KR" altLang="en-US" sz="1400" spc="30" noProof="0" dirty="0" err="1">
                          <a:latin typeface="맑은 고딕" panose="020B0503020000020004" pitchFamily="50" charset="-127"/>
                          <a:ea typeface="맑은 고딕" panose="020B0503020000020004" pitchFamily="50" charset="-127"/>
                        </a:rPr>
                        <a:t>찜탕은</a:t>
                      </a:r>
                      <a:r>
                        <a:rPr lang="ko-KR" altLang="en-US" sz="1400" spc="30" noProof="0" dirty="0">
                          <a:latin typeface="맑은 고딕" panose="020B0503020000020004" pitchFamily="50" charset="-127"/>
                          <a:ea typeface="맑은 고딕" panose="020B0503020000020004" pitchFamily="50" charset="-127"/>
                        </a:rPr>
                        <a:t> 매월 배달 건수가 증가</a:t>
                      </a:r>
                      <a:endParaRPr lang="en-US" altLang="ko-KR" sz="1400" spc="30" noProof="0" dirty="0">
                        <a:latin typeface="맑은 고딕" panose="020B0503020000020004" pitchFamily="50" charset="-127"/>
                        <a:ea typeface="맑은 고딕" panose="020B0503020000020004" pitchFamily="50" charset="-127"/>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altLang="ko-KR" sz="1400" spc="30" noProof="0" dirty="0">
                        <a:latin typeface="맑은 고딕" panose="020B0503020000020004" pitchFamily="50" charset="-127"/>
                        <a:ea typeface="맑은 고딕" panose="020B0503020000020004" pitchFamily="50" charset="-127"/>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ko-KR" altLang="en-US" sz="1400" spc="30" noProof="0" dirty="0">
                          <a:latin typeface="맑은 고딕" panose="020B0503020000020004" pitchFamily="50" charset="-127"/>
                          <a:ea typeface="맑은 고딕" panose="020B0503020000020004" pitchFamily="50" charset="-127"/>
                        </a:rPr>
                        <a:t>배달이 빈번해짐에 따라 주식인 한식과 </a:t>
                      </a:r>
                      <a:r>
                        <a:rPr lang="ko-KR" altLang="en-US" sz="1400" spc="30" noProof="0" dirty="0" err="1">
                          <a:latin typeface="맑은 고딕" panose="020B0503020000020004" pitchFamily="50" charset="-127"/>
                          <a:ea typeface="맑은 고딕" panose="020B0503020000020004" pitchFamily="50" charset="-127"/>
                        </a:rPr>
                        <a:t>찜탕의</a:t>
                      </a:r>
                      <a:r>
                        <a:rPr lang="ko-KR" altLang="en-US" sz="1400" spc="30" noProof="0" dirty="0">
                          <a:latin typeface="맑은 고딕" panose="020B0503020000020004" pitchFamily="50" charset="-127"/>
                          <a:ea typeface="맑은 고딕" panose="020B0503020000020004" pitchFamily="50" charset="-127"/>
                        </a:rPr>
                        <a:t> 배달 건수가 증가 했을 가능성 큼</a:t>
                      </a:r>
                      <a:endParaRPr lang="en-US" altLang="ko-KR" sz="1400" spc="30" noProof="0" dirty="0">
                        <a:latin typeface="맑은 고딕" panose="020B0503020000020004" pitchFamily="50" charset="-127"/>
                        <a:ea typeface="맑은 고딕" panose="020B0503020000020004" pitchFamily="50" charset="-127"/>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altLang="ko-KR" sz="1400" spc="30" noProof="0" dirty="0">
                        <a:latin typeface="맑은 고딕" panose="020B0503020000020004" pitchFamily="50" charset="-127"/>
                        <a:ea typeface="맑은 고딕" panose="020B0503020000020004" pitchFamily="50" charset="-127"/>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ko-KR" altLang="en-US" sz="1400" spc="30" noProof="0" dirty="0">
                          <a:latin typeface="맑은 고딕" panose="020B0503020000020004" pitchFamily="50" charset="-127"/>
                          <a:ea typeface="맑은 고딕" panose="020B0503020000020004" pitchFamily="50" charset="-127"/>
                        </a:rPr>
                        <a:t>배달 전문업체는 </a:t>
                      </a:r>
                      <a:r>
                        <a:rPr lang="en-US" altLang="ko-KR" sz="1400" spc="30" noProof="0" dirty="0">
                          <a:latin typeface="맑은 고딕" panose="020B0503020000020004" pitchFamily="50" charset="-127"/>
                          <a:ea typeface="맑은 고딕" panose="020B0503020000020004" pitchFamily="50" charset="-127"/>
                        </a:rPr>
                        <a:t>4</a:t>
                      </a:r>
                      <a:r>
                        <a:rPr lang="ko-KR" altLang="en-US" sz="1400" spc="30" noProof="0" dirty="0">
                          <a:latin typeface="맑은 고딕" panose="020B0503020000020004" pitchFamily="50" charset="-127"/>
                          <a:ea typeface="맑은 고딕" panose="020B0503020000020004" pitchFamily="50" charset="-127"/>
                        </a:rPr>
                        <a:t>월</a:t>
                      </a:r>
                      <a:r>
                        <a:rPr lang="en-US" altLang="ko-KR" sz="1400" spc="30" noProof="0" dirty="0">
                          <a:latin typeface="맑은 고딕" panose="020B0503020000020004" pitchFamily="50" charset="-127"/>
                          <a:ea typeface="맑은 고딕" panose="020B0503020000020004" pitchFamily="50" charset="-127"/>
                        </a:rPr>
                        <a:t>,5</a:t>
                      </a:r>
                      <a:r>
                        <a:rPr lang="ko-KR" altLang="en-US" sz="1400" spc="30" noProof="0" dirty="0">
                          <a:latin typeface="맑은 고딕" panose="020B0503020000020004" pitchFamily="50" charset="-127"/>
                          <a:ea typeface="맑은 고딕" panose="020B0503020000020004" pitchFamily="50" charset="-127"/>
                        </a:rPr>
                        <a:t>월에 배달 건수가 늘어났는데</a:t>
                      </a:r>
                      <a:r>
                        <a:rPr lang="en-US" altLang="ko-KR" sz="1400" spc="30" noProof="0" dirty="0">
                          <a:latin typeface="맑은 고딕" panose="020B0503020000020004" pitchFamily="50" charset="-127"/>
                          <a:ea typeface="맑은 고딕" panose="020B0503020000020004" pitchFamily="50" charset="-127"/>
                        </a:rPr>
                        <a:t>, </a:t>
                      </a:r>
                      <a:r>
                        <a:rPr lang="ko-KR" altLang="en-US" sz="1400" spc="30" noProof="0" dirty="0">
                          <a:latin typeface="맑은 고딕" panose="020B0503020000020004" pitchFamily="50" charset="-127"/>
                          <a:ea typeface="맑은 고딕" panose="020B0503020000020004" pitchFamily="50" charset="-127"/>
                        </a:rPr>
                        <a:t>원인으로는 배달만 전문적으로 하는 업체가 늘어났을 가능성 큼</a:t>
                      </a:r>
                      <a:r>
                        <a:rPr lang="en-US" altLang="ko-KR" sz="1400" spc="30" noProof="0" dirty="0">
                          <a:latin typeface="맑은 고딕" panose="020B0503020000020004" pitchFamily="50" charset="-127"/>
                          <a:ea typeface="맑은 고딕" panose="020B0503020000020004" pitchFamily="50" charset="-127"/>
                        </a:rPr>
                        <a:t>.</a:t>
                      </a:r>
                      <a:r>
                        <a:rPr lang="ko-KR" altLang="en-US" sz="1400" spc="30" noProof="0" dirty="0">
                          <a:latin typeface="맑은 고딕" panose="020B0503020000020004" pitchFamily="50" charset="-127"/>
                          <a:ea typeface="맑은 고딕" panose="020B0503020000020004" pitchFamily="50" charset="-127"/>
                        </a:rPr>
                        <a:t> </a:t>
                      </a: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pic>
        <p:nvPicPr>
          <p:cNvPr id="11" name="그림 10">
            <a:extLst>
              <a:ext uri="{FF2B5EF4-FFF2-40B4-BE49-F238E27FC236}">
                <a16:creationId xmlns:a16="http://schemas.microsoft.com/office/drawing/2014/main" id="{A303C709-C9B0-4A60-A9D6-BA72209E438A}"/>
              </a:ext>
            </a:extLst>
          </p:cNvPr>
          <p:cNvPicPr>
            <a:picLocks noChangeAspect="1"/>
          </p:cNvPicPr>
          <p:nvPr/>
        </p:nvPicPr>
        <p:blipFill>
          <a:blip r:embed="rId2"/>
          <a:stretch>
            <a:fillRect/>
          </a:stretch>
        </p:blipFill>
        <p:spPr>
          <a:xfrm>
            <a:off x="201934" y="1361256"/>
            <a:ext cx="5311600" cy="5494496"/>
          </a:xfrm>
          <a:prstGeom prst="rect">
            <a:avLst/>
          </a:prstGeom>
        </p:spPr>
      </p:pic>
    </p:spTree>
    <p:extLst>
      <p:ext uri="{BB962C8B-B14F-4D97-AF65-F5344CB8AC3E}">
        <p14:creationId xmlns:p14="http://schemas.microsoft.com/office/powerpoint/2010/main" val="2837341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51C88E37-D00E-494B-8A70-B257E49BE536}"/>
              </a:ext>
            </a:extLst>
          </p:cNvPr>
          <p:cNvPicPr>
            <a:picLocks noChangeAspect="1"/>
          </p:cNvPicPr>
          <p:nvPr/>
        </p:nvPicPr>
        <p:blipFill>
          <a:blip r:embed="rId2"/>
          <a:stretch>
            <a:fillRect/>
          </a:stretch>
        </p:blipFill>
        <p:spPr>
          <a:xfrm>
            <a:off x="341049" y="1361256"/>
            <a:ext cx="5303980" cy="5496744"/>
          </a:xfrm>
          <a:prstGeom prst="rect">
            <a:avLst/>
          </a:prstGeom>
        </p:spPr>
      </p:pic>
      <p:sp>
        <p:nvSpPr>
          <p:cNvPr id="2" name="슬라이드 번호 개체 틀 1">
            <a:extLst>
              <a:ext uri="{FF2B5EF4-FFF2-40B4-BE49-F238E27FC236}">
                <a16:creationId xmlns:a16="http://schemas.microsoft.com/office/drawing/2014/main" id="{F2656734-9151-4DEE-8B38-2086A549D8EE}"/>
              </a:ext>
            </a:extLst>
          </p:cNvPr>
          <p:cNvSpPr>
            <a:spLocks noGrp="1"/>
          </p:cNvSpPr>
          <p:nvPr>
            <p:ph type="sldNum" sz="quarter" idx="12"/>
          </p:nvPr>
        </p:nvSpPr>
        <p:spPr/>
        <p:txBody>
          <a:bodyPr/>
          <a:lstStyle/>
          <a:p>
            <a:fld id="{3ABC768E-094C-1348-9D29-2163BD33EBDB}" type="slidenum">
              <a:rPr kumimoji="1" lang="ko-KR" altLang="en-US" smtClean="0"/>
              <a:pPr/>
              <a:t>17</a:t>
            </a:fld>
            <a:endParaRPr kumimoji="1" lang="ko-KR" altLang="en-US" dirty="0"/>
          </a:p>
        </p:txBody>
      </p:sp>
      <p:sp>
        <p:nvSpPr>
          <p:cNvPr id="5" name="제목 5">
            <a:extLst>
              <a:ext uri="{FF2B5EF4-FFF2-40B4-BE49-F238E27FC236}">
                <a16:creationId xmlns:a16="http://schemas.microsoft.com/office/drawing/2014/main" id="{E2DB7B5F-BD31-4B29-9DD5-BB7DFF13E216}"/>
              </a:ext>
            </a:extLst>
          </p:cNvPr>
          <p:cNvSpPr txBox="1">
            <a:spLocks/>
          </p:cNvSpPr>
          <p:nvPr/>
        </p:nvSpPr>
        <p:spPr>
          <a:xfrm>
            <a:off x="341049" y="675546"/>
            <a:ext cx="3690891"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3 I </a:t>
            </a:r>
            <a:r>
              <a:rPr lang="ko-KR" altLang="en-US" sz="1400" dirty="0">
                <a:latin typeface="나눔스퀘어 Light" panose="020B0600000101010101" pitchFamily="50" charset="-127"/>
                <a:ea typeface="나눔스퀘어 Light" panose="020B0600000101010101" pitchFamily="50" charset="-127"/>
              </a:rPr>
              <a:t>시계열과 </a:t>
            </a:r>
            <a:r>
              <a:rPr lang="ko-KR" altLang="en-US" sz="1400" dirty="0" err="1">
                <a:latin typeface="나눔스퀘어 Light" panose="020B0600000101010101" pitchFamily="50" charset="-127"/>
                <a:ea typeface="나눔스퀘어 Light" panose="020B0600000101010101" pitchFamily="50" charset="-127"/>
              </a:rPr>
              <a:t>메뉴별</a:t>
            </a:r>
            <a:r>
              <a:rPr lang="ko-KR" altLang="en-US" sz="1400" dirty="0">
                <a:latin typeface="나눔스퀘어 Light" panose="020B0600000101010101" pitchFamily="50" charset="-127"/>
                <a:ea typeface="나눔스퀘어 Light" panose="020B0600000101010101" pitchFamily="50" charset="-127"/>
              </a:rPr>
              <a:t> 배달 건수 분석</a:t>
            </a:r>
          </a:p>
        </p:txBody>
      </p:sp>
      <p:sp>
        <p:nvSpPr>
          <p:cNvPr id="6" name="제목 5">
            <a:extLst>
              <a:ext uri="{FF2B5EF4-FFF2-40B4-BE49-F238E27FC236}">
                <a16:creationId xmlns:a16="http://schemas.microsoft.com/office/drawing/2014/main" id="{CB6F5CBD-4E71-42DF-9D82-929214E97527}"/>
              </a:ext>
            </a:extLst>
          </p:cNvPr>
          <p:cNvSpPr txBox="1">
            <a:spLocks/>
          </p:cNvSpPr>
          <p:nvPr/>
        </p:nvSpPr>
        <p:spPr>
          <a:xfrm>
            <a:off x="333242" y="961146"/>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a:t>
            </a:r>
            <a:r>
              <a:rPr lang="en-US" altLang="ko-KR" sz="2400" dirty="0">
                <a:latin typeface="나눔스퀘어 ExtraBold" panose="020B0600000101010101" pitchFamily="50" charset="-127"/>
                <a:ea typeface="나눔스퀘어 ExtraBold" panose="020B0600000101010101" pitchFamily="50" charset="-127"/>
              </a:rPr>
              <a:t> </a:t>
            </a:r>
            <a:r>
              <a:rPr lang="ko-KR" altLang="en-US" sz="2400" dirty="0">
                <a:latin typeface="나눔스퀘어 ExtraBold" panose="020B0600000101010101" pitchFamily="50" charset="-127"/>
                <a:ea typeface="나눔스퀘어 ExtraBold" panose="020B0600000101010101" pitchFamily="50" charset="-127"/>
              </a:rPr>
              <a:t>메뉴 별 요일 배달 건수</a:t>
            </a:r>
          </a:p>
        </p:txBody>
      </p:sp>
      <p:graphicFrame>
        <p:nvGraphicFramePr>
          <p:cNvPr id="9" name="표 8">
            <a:extLst>
              <a:ext uri="{FF2B5EF4-FFF2-40B4-BE49-F238E27FC236}">
                <a16:creationId xmlns:a16="http://schemas.microsoft.com/office/drawing/2014/main" id="{8DFFF797-A524-4DA9-A4EA-21D1E9A816B0}"/>
              </a:ext>
            </a:extLst>
          </p:cNvPr>
          <p:cNvGraphicFramePr>
            <a:graphicFrameLocks noGrp="1"/>
          </p:cNvGraphicFramePr>
          <p:nvPr>
            <p:extLst>
              <p:ext uri="{D42A27DB-BD31-4B8C-83A1-F6EECF244321}">
                <p14:modId xmlns:p14="http://schemas.microsoft.com/office/powerpoint/2010/main" val="2345928890"/>
              </p:ext>
            </p:extLst>
          </p:nvPr>
        </p:nvGraphicFramePr>
        <p:xfrm>
          <a:off x="5810051" y="2852936"/>
          <a:ext cx="3208419" cy="2608128"/>
        </p:xfrm>
        <a:graphic>
          <a:graphicData uri="http://schemas.openxmlformats.org/drawingml/2006/table">
            <a:tbl>
              <a:tblPr>
                <a:tableStyleId>{5C22544A-7EE6-4342-B048-85BDC9FD1C3A}</a:tableStyleId>
              </a:tblPr>
              <a:tblGrid>
                <a:gridCol w="3208419">
                  <a:extLst>
                    <a:ext uri="{9D8B030D-6E8A-4147-A177-3AD203B41FA5}">
                      <a16:colId xmlns:a16="http://schemas.microsoft.com/office/drawing/2014/main" val="493813631"/>
                    </a:ext>
                  </a:extLst>
                </a:gridCol>
              </a:tblGrid>
              <a:tr h="383088">
                <a:tc>
                  <a:txBody>
                    <a:bodyPr/>
                    <a:lstStyle/>
                    <a:p>
                      <a:pPr rtl="0"/>
                      <a:r>
                        <a:rPr lang="ko-KR" altLang="en-US" sz="1600" b="1" noProof="0" dirty="0">
                          <a:solidFill>
                            <a:schemeClr val="tx1"/>
                          </a:solidFill>
                          <a:latin typeface="맑은 고딕" panose="020B0503020000020004" pitchFamily="50" charset="-127"/>
                          <a:ea typeface="맑은 고딕" panose="020B0503020000020004" pitchFamily="50" charset="-127"/>
                        </a:rPr>
                        <a:t>요일 별 인기 메뉴가 있을까</a:t>
                      </a:r>
                      <a:r>
                        <a:rPr lang="en-US" altLang="ko-KR" sz="1600" b="1" noProof="0" dirty="0">
                          <a:solidFill>
                            <a:schemeClr val="tx1"/>
                          </a:solidFill>
                          <a:latin typeface="맑은 고딕" panose="020B0503020000020004" pitchFamily="50" charset="-127"/>
                          <a:ea typeface="맑은 고딕" panose="020B0503020000020004" pitchFamily="50" charset="-127"/>
                        </a:rPr>
                        <a:t>?</a:t>
                      </a:r>
                      <a:endParaRPr lang="ko-KR" altLang="en-US" sz="1600" b="1" noProof="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FC3B6"/>
                    </a:solidFill>
                  </a:tcPr>
                </a:tc>
                <a:extLst>
                  <a:ext uri="{0D108BD9-81ED-4DB2-BD59-A6C34878D82A}">
                    <a16:rowId xmlns:a16="http://schemas.microsoft.com/office/drawing/2014/main" val="2570369641"/>
                  </a:ext>
                </a:extLst>
              </a:tr>
              <a:tr h="2014927">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ko-KR" altLang="en-US" sz="1400" spc="30" noProof="0" dirty="0">
                          <a:latin typeface="맑은 고딕" panose="020B0503020000020004" pitchFamily="50" charset="-127"/>
                          <a:ea typeface="맑은 고딕" panose="020B0503020000020004" pitchFamily="50" charset="-127"/>
                        </a:rPr>
                        <a:t>대부분의 메뉴가 금요일과</a:t>
                      </a:r>
                      <a:r>
                        <a:rPr lang="en-US" altLang="ko-KR" sz="1400" spc="30" noProof="0" dirty="0">
                          <a:latin typeface="맑은 고딕" panose="020B0503020000020004" pitchFamily="50" charset="-127"/>
                          <a:ea typeface="맑은 고딕" panose="020B0503020000020004" pitchFamily="50" charset="-127"/>
                        </a:rPr>
                        <a:t> </a:t>
                      </a:r>
                      <a:r>
                        <a:rPr lang="ko-KR" altLang="en-US" sz="1400" spc="30" noProof="0" dirty="0">
                          <a:latin typeface="맑은 고딕" panose="020B0503020000020004" pitchFamily="50" charset="-127"/>
                          <a:ea typeface="맑은 고딕" panose="020B0503020000020004" pitchFamily="50" charset="-127"/>
                        </a:rPr>
                        <a:t>토요일</a:t>
                      </a:r>
                      <a:r>
                        <a:rPr lang="en-US" altLang="ko-KR" sz="1400" spc="30" noProof="0" dirty="0">
                          <a:latin typeface="맑은 고딕" panose="020B0503020000020004" pitchFamily="50" charset="-127"/>
                          <a:ea typeface="맑은 고딕" panose="020B0503020000020004" pitchFamily="50" charset="-127"/>
                        </a:rPr>
                        <a:t>, </a:t>
                      </a:r>
                      <a:r>
                        <a:rPr lang="ko-KR" altLang="en-US" sz="1400" spc="30" noProof="0" dirty="0">
                          <a:latin typeface="맑은 고딕" panose="020B0503020000020004" pitchFamily="50" charset="-127"/>
                          <a:ea typeface="맑은 고딕" panose="020B0503020000020004" pitchFamily="50" charset="-127"/>
                        </a:rPr>
                        <a:t>일요일 주말에 배달 건수가 증가</a:t>
                      </a:r>
                      <a:endParaRPr lang="en-US" altLang="ko-KR" sz="1400" spc="30" noProof="0" dirty="0">
                        <a:latin typeface="맑은 고딕" panose="020B0503020000020004" pitchFamily="50" charset="-127"/>
                        <a:ea typeface="맑은 고딕" panose="020B0503020000020004" pitchFamily="50" charset="-127"/>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altLang="ko-KR" sz="1400" spc="30" noProof="0" dirty="0">
                        <a:latin typeface="맑은 고딕" panose="020B0503020000020004" pitchFamily="50" charset="-127"/>
                        <a:ea typeface="맑은 고딕" panose="020B0503020000020004" pitchFamily="50" charset="-127"/>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ko-KR" altLang="en-US" sz="1400" spc="30" noProof="0" dirty="0">
                          <a:latin typeface="맑은 고딕" panose="020B0503020000020004" pitchFamily="50" charset="-127"/>
                          <a:ea typeface="맑은 고딕" panose="020B0503020000020004" pitchFamily="50" charset="-127"/>
                        </a:rPr>
                        <a:t>예외적으로 도시락과 심부름은 평일에 배달 건수가 많으며 일요일에 가장 적음</a:t>
                      </a:r>
                      <a:endParaRPr lang="en-US" altLang="ko-KR" sz="1400" spc="30" noProof="0" dirty="0">
                        <a:latin typeface="맑은 고딕" panose="020B0503020000020004" pitchFamily="50" charset="-127"/>
                        <a:ea typeface="맑은 고딕" panose="020B0503020000020004" pitchFamily="50" charset="-127"/>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altLang="ko-KR" sz="1400" spc="30" noProof="0" dirty="0">
                        <a:latin typeface="맑은 고딕" panose="020B0503020000020004" pitchFamily="50" charset="-127"/>
                        <a:ea typeface="맑은 고딕" panose="020B0503020000020004" pitchFamily="50" charset="-127"/>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ko-KR" altLang="en-US" sz="1400" spc="30" noProof="0" dirty="0">
                          <a:latin typeface="맑은 고딕" panose="020B0503020000020004" pitchFamily="50" charset="-127"/>
                          <a:ea typeface="맑은 고딕" panose="020B0503020000020004" pitchFamily="50" charset="-127"/>
                        </a:rPr>
                        <a:t>회와 </a:t>
                      </a:r>
                      <a:r>
                        <a:rPr lang="ko-KR" altLang="en-US" sz="1400" spc="30" noProof="0" dirty="0" err="1">
                          <a:latin typeface="맑은 고딕" panose="020B0503020000020004" pitchFamily="50" charset="-127"/>
                          <a:ea typeface="맑은 고딕" panose="020B0503020000020004" pitchFamily="50" charset="-127"/>
                        </a:rPr>
                        <a:t>족발</a:t>
                      </a:r>
                      <a:r>
                        <a:rPr lang="en-US" altLang="ko-KR" sz="1400" spc="30" noProof="0" dirty="0">
                          <a:latin typeface="맑은 고딕" panose="020B0503020000020004" pitchFamily="50" charset="-127"/>
                          <a:ea typeface="맑은 고딕" panose="020B0503020000020004" pitchFamily="50" charset="-127"/>
                        </a:rPr>
                        <a:t>/</a:t>
                      </a:r>
                      <a:r>
                        <a:rPr lang="ko-KR" altLang="en-US" sz="1400" spc="30" noProof="0" dirty="0">
                          <a:latin typeface="맑은 고딕" panose="020B0503020000020004" pitchFamily="50" charset="-127"/>
                          <a:ea typeface="맑은 고딕" panose="020B0503020000020004" pitchFamily="50" charset="-127"/>
                        </a:rPr>
                        <a:t>보쌈이 주말에 가장 큰 배달 건수 증가폭을 보임</a:t>
                      </a: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spTree>
    <p:extLst>
      <p:ext uri="{BB962C8B-B14F-4D97-AF65-F5344CB8AC3E}">
        <p14:creationId xmlns:p14="http://schemas.microsoft.com/office/powerpoint/2010/main" val="1370779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EF427F27-72A3-40E5-AD46-2BEAFD79976A}"/>
              </a:ext>
            </a:extLst>
          </p:cNvPr>
          <p:cNvPicPr>
            <a:picLocks noChangeAspect="1"/>
          </p:cNvPicPr>
          <p:nvPr/>
        </p:nvPicPr>
        <p:blipFill>
          <a:blip r:embed="rId2"/>
          <a:stretch>
            <a:fillRect/>
          </a:stretch>
        </p:blipFill>
        <p:spPr>
          <a:xfrm>
            <a:off x="503548" y="1250009"/>
            <a:ext cx="7611888" cy="4209705"/>
          </a:xfrm>
          <a:prstGeom prst="rect">
            <a:avLst/>
          </a:prstGeom>
        </p:spPr>
      </p:pic>
      <p:sp>
        <p:nvSpPr>
          <p:cNvPr id="2" name="슬라이드 번호 개체 틀 1">
            <a:extLst>
              <a:ext uri="{FF2B5EF4-FFF2-40B4-BE49-F238E27FC236}">
                <a16:creationId xmlns:a16="http://schemas.microsoft.com/office/drawing/2014/main" id="{F2656734-9151-4DEE-8B38-2086A549D8EE}"/>
              </a:ext>
            </a:extLst>
          </p:cNvPr>
          <p:cNvSpPr>
            <a:spLocks noGrp="1"/>
          </p:cNvSpPr>
          <p:nvPr>
            <p:ph type="sldNum" sz="quarter" idx="12"/>
          </p:nvPr>
        </p:nvSpPr>
        <p:spPr/>
        <p:txBody>
          <a:bodyPr/>
          <a:lstStyle/>
          <a:p>
            <a:fld id="{3ABC768E-094C-1348-9D29-2163BD33EBDB}" type="slidenum">
              <a:rPr kumimoji="1" lang="ko-KR" altLang="en-US" smtClean="0"/>
              <a:pPr/>
              <a:t>18</a:t>
            </a:fld>
            <a:endParaRPr kumimoji="1" lang="ko-KR" altLang="en-US" dirty="0"/>
          </a:p>
        </p:txBody>
      </p:sp>
      <p:graphicFrame>
        <p:nvGraphicFramePr>
          <p:cNvPr id="3" name="표 2">
            <a:extLst>
              <a:ext uri="{FF2B5EF4-FFF2-40B4-BE49-F238E27FC236}">
                <a16:creationId xmlns:a16="http://schemas.microsoft.com/office/drawing/2014/main" id="{C8D3E549-B789-4297-9B53-5F20C7807B28}"/>
              </a:ext>
            </a:extLst>
          </p:cNvPr>
          <p:cNvGraphicFramePr>
            <a:graphicFrameLocks noGrp="1"/>
          </p:cNvGraphicFramePr>
          <p:nvPr>
            <p:extLst>
              <p:ext uri="{D42A27DB-BD31-4B8C-83A1-F6EECF244321}">
                <p14:modId xmlns:p14="http://schemas.microsoft.com/office/powerpoint/2010/main" val="1790652476"/>
              </p:ext>
            </p:extLst>
          </p:nvPr>
        </p:nvGraphicFramePr>
        <p:xfrm>
          <a:off x="647564" y="5459714"/>
          <a:ext cx="7297566" cy="1357621"/>
        </p:xfrm>
        <a:graphic>
          <a:graphicData uri="http://schemas.openxmlformats.org/drawingml/2006/table">
            <a:tbl>
              <a:tblPr>
                <a:tableStyleId>{5C22544A-7EE6-4342-B048-85BDC9FD1C3A}</a:tableStyleId>
              </a:tblPr>
              <a:tblGrid>
                <a:gridCol w="7297566">
                  <a:extLst>
                    <a:ext uri="{9D8B030D-6E8A-4147-A177-3AD203B41FA5}">
                      <a16:colId xmlns:a16="http://schemas.microsoft.com/office/drawing/2014/main" val="493813631"/>
                    </a:ext>
                  </a:extLst>
                </a:gridCol>
              </a:tblGrid>
              <a:tr h="254938">
                <a:tc>
                  <a:txBody>
                    <a:bodyPr/>
                    <a:lstStyle/>
                    <a:p>
                      <a:pPr rtl="0"/>
                      <a:r>
                        <a:rPr lang="ko-KR" altLang="en-US" sz="1600" b="1" noProof="0" dirty="0">
                          <a:solidFill>
                            <a:schemeClr val="tx1"/>
                          </a:solidFill>
                          <a:latin typeface="맑은 고딕" panose="020B0503020000020004" pitchFamily="50" charset="-127"/>
                          <a:ea typeface="맑은 고딕" panose="020B0503020000020004" pitchFamily="50" charset="-127"/>
                        </a:rPr>
                        <a:t>어떤 메뉴가 시간별로 많이 배달 됐을까</a:t>
                      </a:r>
                      <a:r>
                        <a:rPr lang="en-US" altLang="ko-KR" sz="1600" b="1" noProof="0" dirty="0">
                          <a:solidFill>
                            <a:schemeClr val="tx1"/>
                          </a:solidFill>
                          <a:latin typeface="맑은 고딕" panose="020B0503020000020004" pitchFamily="50" charset="-127"/>
                          <a:ea typeface="맑은 고딕" panose="020B0503020000020004" pitchFamily="50" charset="-127"/>
                        </a:rPr>
                        <a:t>?</a:t>
                      </a:r>
                      <a:endParaRPr lang="ko-KR" altLang="en-US" sz="1600" b="1" noProof="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FC3B6"/>
                    </a:solidFill>
                  </a:tcPr>
                </a:tc>
                <a:extLst>
                  <a:ext uri="{0D108BD9-81ED-4DB2-BD59-A6C34878D82A}">
                    <a16:rowId xmlns:a16="http://schemas.microsoft.com/office/drawing/2014/main" val="2570369641"/>
                  </a:ext>
                </a:extLst>
              </a:tr>
              <a:tr h="1022341">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맑은 고딕" panose="020B0503020000020004" pitchFamily="50" charset="-127"/>
                        </a:rPr>
                        <a:t>주문 배달 접수 시간을 기점으로 </a:t>
                      </a:r>
                      <a:r>
                        <a:rPr lang="en-US" altLang="ko-KR" sz="1200" spc="30" noProof="0" dirty="0">
                          <a:latin typeface="맑은 고딕" panose="020B0503020000020004" pitchFamily="50" charset="-127"/>
                          <a:ea typeface="맑은 고딕" panose="020B0503020000020004" pitchFamily="50" charset="-127"/>
                        </a:rPr>
                        <a:t>1</a:t>
                      </a:r>
                      <a:r>
                        <a:rPr lang="ko-KR" altLang="en-US" sz="1200" spc="30" noProof="0" dirty="0">
                          <a:latin typeface="맑은 고딕" panose="020B0503020000020004" pitchFamily="50" charset="-127"/>
                          <a:ea typeface="맑은 고딕" panose="020B0503020000020004" pitchFamily="50" charset="-127"/>
                        </a:rPr>
                        <a:t>시간 단위로 주문시간 표기</a:t>
                      </a:r>
                      <a:endParaRPr lang="en-US" altLang="ko-KR" sz="1200" spc="30" noProof="0" dirty="0">
                        <a:latin typeface="맑은 고딕" panose="020B0503020000020004" pitchFamily="50" charset="-127"/>
                        <a:ea typeface="맑은 고딕" panose="020B0503020000020004" pitchFamily="50" charset="-127"/>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맑은 고딕" panose="020B0503020000020004" pitchFamily="50" charset="-127"/>
                        </a:rPr>
                        <a:t>대부분의 메뉴가 </a:t>
                      </a:r>
                      <a:r>
                        <a:rPr lang="en-US" altLang="ko-KR" sz="1200" spc="30" noProof="0" dirty="0">
                          <a:latin typeface="맑은 고딕" panose="020B0503020000020004" pitchFamily="50" charset="-127"/>
                          <a:ea typeface="맑은 고딕" panose="020B0503020000020004" pitchFamily="50" charset="-127"/>
                        </a:rPr>
                        <a:t>11</a:t>
                      </a:r>
                      <a:r>
                        <a:rPr lang="ko-KR" altLang="en-US" sz="1200" spc="30" noProof="0" dirty="0">
                          <a:latin typeface="맑은 고딕" panose="020B0503020000020004" pitchFamily="50" charset="-127"/>
                          <a:ea typeface="맑은 고딕" panose="020B0503020000020004" pitchFamily="50" charset="-127"/>
                        </a:rPr>
                        <a:t>시부터 </a:t>
                      </a:r>
                      <a:r>
                        <a:rPr lang="en-US" altLang="ko-KR" sz="1200" spc="30" noProof="0" dirty="0">
                          <a:latin typeface="맑은 고딕" panose="020B0503020000020004" pitchFamily="50" charset="-127"/>
                          <a:ea typeface="맑은 고딕" panose="020B0503020000020004" pitchFamily="50" charset="-127"/>
                        </a:rPr>
                        <a:t>13</a:t>
                      </a:r>
                      <a:r>
                        <a:rPr lang="ko-KR" altLang="en-US" sz="1200" spc="30" noProof="0" dirty="0">
                          <a:latin typeface="맑은 고딕" panose="020B0503020000020004" pitchFamily="50" charset="-127"/>
                          <a:ea typeface="맑은 고딕" panose="020B0503020000020004" pitchFamily="50" charset="-127"/>
                        </a:rPr>
                        <a:t>시 점심시간과 </a:t>
                      </a:r>
                      <a:r>
                        <a:rPr lang="en-US" altLang="ko-KR" sz="1200" spc="30" noProof="0" dirty="0">
                          <a:latin typeface="맑은 고딕" panose="020B0503020000020004" pitchFamily="50" charset="-127"/>
                          <a:ea typeface="맑은 고딕" panose="020B0503020000020004" pitchFamily="50" charset="-127"/>
                        </a:rPr>
                        <a:t>17</a:t>
                      </a:r>
                      <a:r>
                        <a:rPr lang="ko-KR" altLang="en-US" sz="1200" spc="30" noProof="0" dirty="0">
                          <a:latin typeface="맑은 고딕" panose="020B0503020000020004" pitchFamily="50" charset="-127"/>
                          <a:ea typeface="맑은 고딕" panose="020B0503020000020004" pitchFamily="50" charset="-127"/>
                        </a:rPr>
                        <a:t>시부터 </a:t>
                      </a:r>
                      <a:r>
                        <a:rPr lang="en-US" altLang="ko-KR" sz="1200" spc="30" noProof="0" dirty="0">
                          <a:latin typeface="맑은 고딕" panose="020B0503020000020004" pitchFamily="50" charset="-127"/>
                          <a:ea typeface="맑은 고딕" panose="020B0503020000020004" pitchFamily="50" charset="-127"/>
                        </a:rPr>
                        <a:t>19</a:t>
                      </a:r>
                      <a:r>
                        <a:rPr lang="ko-KR" altLang="en-US" sz="1200" spc="30" noProof="0" dirty="0">
                          <a:latin typeface="맑은 고딕" panose="020B0503020000020004" pitchFamily="50" charset="-127"/>
                          <a:ea typeface="맑은 고딕" panose="020B0503020000020004" pitchFamily="50" charset="-127"/>
                        </a:rPr>
                        <a:t>시 저녁시간에 배달 건수 증가</a:t>
                      </a:r>
                      <a:endParaRPr lang="en-US" altLang="ko-KR" sz="1200" spc="30" noProof="0" dirty="0">
                        <a:latin typeface="맑은 고딕" panose="020B0503020000020004" pitchFamily="50" charset="-127"/>
                        <a:ea typeface="맑은 고딕" panose="020B0503020000020004" pitchFamily="50" charset="-127"/>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맑은 고딕" panose="020B0503020000020004" pitchFamily="50" charset="-127"/>
                        </a:rPr>
                        <a:t>카페</a:t>
                      </a:r>
                      <a:r>
                        <a:rPr lang="en-US" altLang="ko-KR" sz="1200" spc="30" noProof="0" dirty="0">
                          <a:latin typeface="맑은 고딕" panose="020B0503020000020004" pitchFamily="50" charset="-127"/>
                          <a:ea typeface="맑은 고딕" panose="020B0503020000020004" pitchFamily="50" charset="-127"/>
                        </a:rPr>
                        <a:t>/</a:t>
                      </a:r>
                      <a:r>
                        <a:rPr lang="ko-KR" altLang="en-US" sz="1200" spc="30" noProof="0" dirty="0">
                          <a:latin typeface="맑은 고딕" panose="020B0503020000020004" pitchFamily="50" charset="-127"/>
                          <a:ea typeface="맑은 고딕" panose="020B0503020000020004" pitchFamily="50" charset="-127"/>
                        </a:rPr>
                        <a:t>디저트만 시간에 관계없이 </a:t>
                      </a:r>
                      <a:r>
                        <a:rPr lang="en-US" altLang="ko-KR" sz="1200" spc="30" noProof="0" dirty="0">
                          <a:latin typeface="맑은 고딕" panose="020B0503020000020004" pitchFamily="50" charset="-127"/>
                          <a:ea typeface="맑은 고딕" panose="020B0503020000020004" pitchFamily="50" charset="-127"/>
                        </a:rPr>
                        <a:t>11</a:t>
                      </a:r>
                      <a:r>
                        <a:rPr lang="ko-KR" altLang="en-US" sz="1200" spc="30" noProof="0" dirty="0">
                          <a:latin typeface="맑은 고딕" panose="020B0503020000020004" pitchFamily="50" charset="-127"/>
                          <a:ea typeface="맑은 고딕" panose="020B0503020000020004" pitchFamily="50" charset="-127"/>
                        </a:rPr>
                        <a:t>시부터 배달 건수가 비슷했으며</a:t>
                      </a:r>
                      <a:r>
                        <a:rPr lang="en-US" altLang="ko-KR" sz="1200" spc="30" noProof="0" dirty="0">
                          <a:latin typeface="맑은 고딕" panose="020B0503020000020004" pitchFamily="50" charset="-127"/>
                          <a:ea typeface="맑은 고딕" panose="020B0503020000020004" pitchFamily="50" charset="-127"/>
                        </a:rPr>
                        <a:t>, </a:t>
                      </a:r>
                      <a:r>
                        <a:rPr lang="ko-KR" altLang="en-US" sz="1200" spc="30" noProof="0" dirty="0">
                          <a:latin typeface="맑은 고딕" panose="020B0503020000020004" pitchFamily="50" charset="-127"/>
                          <a:ea typeface="맑은 고딕" panose="020B0503020000020004" pitchFamily="50" charset="-127"/>
                        </a:rPr>
                        <a:t>저녁시간 이후인 </a:t>
                      </a:r>
                      <a:r>
                        <a:rPr lang="en-US" altLang="ko-KR" sz="1200" spc="30" noProof="0" dirty="0">
                          <a:latin typeface="맑은 고딕" panose="020B0503020000020004" pitchFamily="50" charset="-127"/>
                          <a:ea typeface="맑은 고딕" panose="020B0503020000020004" pitchFamily="50" charset="-127"/>
                        </a:rPr>
                        <a:t>20</a:t>
                      </a:r>
                      <a:r>
                        <a:rPr lang="ko-KR" altLang="en-US" sz="1200" spc="30" noProof="0" dirty="0">
                          <a:latin typeface="맑은 고딕" panose="020B0503020000020004" pitchFamily="50" charset="-127"/>
                          <a:ea typeface="맑은 고딕" panose="020B0503020000020004" pitchFamily="50" charset="-127"/>
                        </a:rPr>
                        <a:t>시에 배달 건수 최고조</a:t>
                      </a:r>
                      <a:endParaRPr lang="en-US" altLang="ko-KR" sz="1200" spc="30" noProof="0" dirty="0">
                        <a:latin typeface="맑은 고딕" panose="020B0503020000020004" pitchFamily="50" charset="-127"/>
                        <a:ea typeface="맑은 고딕" panose="020B0503020000020004" pitchFamily="50" charset="-127"/>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맑은 고딕" panose="020B0503020000020004" pitchFamily="50" charset="-127"/>
                        </a:rPr>
                        <a:t>카페</a:t>
                      </a:r>
                      <a:r>
                        <a:rPr lang="en-US" altLang="ko-KR" sz="1200" spc="30" noProof="0" dirty="0">
                          <a:latin typeface="맑은 고딕" panose="020B0503020000020004" pitchFamily="50" charset="-127"/>
                          <a:ea typeface="맑은 고딕" panose="020B0503020000020004" pitchFamily="50" charset="-127"/>
                        </a:rPr>
                        <a:t>/</a:t>
                      </a:r>
                      <a:r>
                        <a:rPr lang="ko-KR" altLang="en-US" sz="1200" spc="30" noProof="0" dirty="0">
                          <a:latin typeface="맑은 고딕" panose="020B0503020000020004" pitchFamily="50" charset="-127"/>
                          <a:ea typeface="맑은 고딕" panose="020B0503020000020004" pitchFamily="50" charset="-127"/>
                        </a:rPr>
                        <a:t>디저트 메뉴의 특성상 식사 이후에 소요가 있어 균일한 배달 건수를 보임</a:t>
                      </a:r>
                      <a:endParaRPr lang="en-US" altLang="ko-KR" sz="1200" spc="30" noProof="0" dirty="0">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sp>
        <p:nvSpPr>
          <p:cNvPr id="5" name="제목 5">
            <a:extLst>
              <a:ext uri="{FF2B5EF4-FFF2-40B4-BE49-F238E27FC236}">
                <a16:creationId xmlns:a16="http://schemas.microsoft.com/office/drawing/2014/main" id="{E2DB7B5F-BD31-4B29-9DD5-BB7DFF13E216}"/>
              </a:ext>
            </a:extLst>
          </p:cNvPr>
          <p:cNvSpPr txBox="1">
            <a:spLocks/>
          </p:cNvSpPr>
          <p:nvPr/>
        </p:nvSpPr>
        <p:spPr>
          <a:xfrm>
            <a:off x="341049" y="675546"/>
            <a:ext cx="3294847"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3 I </a:t>
            </a:r>
            <a:r>
              <a:rPr lang="ko-KR" altLang="en-US" sz="1400" dirty="0">
                <a:latin typeface="나눔스퀘어 Light" panose="020B0600000101010101" pitchFamily="50" charset="-127"/>
                <a:ea typeface="나눔스퀘어 Light" panose="020B0600000101010101" pitchFamily="50" charset="-127"/>
              </a:rPr>
              <a:t>시계열과 </a:t>
            </a:r>
            <a:r>
              <a:rPr lang="ko-KR" altLang="en-US" sz="1400" dirty="0" err="1">
                <a:latin typeface="나눔스퀘어 Light" panose="020B0600000101010101" pitchFamily="50" charset="-127"/>
                <a:ea typeface="나눔스퀘어 Light" panose="020B0600000101010101" pitchFamily="50" charset="-127"/>
              </a:rPr>
              <a:t>메뉴별</a:t>
            </a:r>
            <a:r>
              <a:rPr lang="ko-KR" altLang="en-US" sz="1400" dirty="0">
                <a:latin typeface="나눔스퀘어 Light" panose="020B0600000101010101" pitchFamily="50" charset="-127"/>
                <a:ea typeface="나눔스퀘어 Light" panose="020B0600000101010101" pitchFamily="50" charset="-127"/>
              </a:rPr>
              <a:t> 배달 건수 분석</a:t>
            </a:r>
          </a:p>
        </p:txBody>
      </p:sp>
      <p:sp>
        <p:nvSpPr>
          <p:cNvPr id="6" name="제목 5">
            <a:extLst>
              <a:ext uri="{FF2B5EF4-FFF2-40B4-BE49-F238E27FC236}">
                <a16:creationId xmlns:a16="http://schemas.microsoft.com/office/drawing/2014/main" id="{CB6F5CBD-4E71-42DF-9D82-929214E97527}"/>
              </a:ext>
            </a:extLst>
          </p:cNvPr>
          <p:cNvSpPr txBox="1">
            <a:spLocks/>
          </p:cNvSpPr>
          <p:nvPr/>
        </p:nvSpPr>
        <p:spPr>
          <a:xfrm>
            <a:off x="333242" y="961146"/>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a:t>
            </a:r>
            <a:r>
              <a:rPr lang="en-US" altLang="ko-KR" sz="2400" dirty="0">
                <a:latin typeface="나눔스퀘어 ExtraBold" panose="020B0600000101010101" pitchFamily="50" charset="-127"/>
                <a:ea typeface="나눔스퀘어 ExtraBold" panose="020B0600000101010101" pitchFamily="50" charset="-127"/>
              </a:rPr>
              <a:t> </a:t>
            </a:r>
            <a:r>
              <a:rPr lang="ko-KR" altLang="en-US" sz="2400" dirty="0">
                <a:latin typeface="나눔스퀘어 ExtraBold" panose="020B0600000101010101" pitchFamily="50" charset="-127"/>
                <a:ea typeface="나눔스퀘어 ExtraBold" panose="020B0600000101010101" pitchFamily="50" charset="-127"/>
              </a:rPr>
              <a:t>주문 메뉴 건수</a:t>
            </a:r>
          </a:p>
        </p:txBody>
      </p:sp>
    </p:spTree>
    <p:extLst>
      <p:ext uri="{BB962C8B-B14F-4D97-AF65-F5344CB8AC3E}">
        <p14:creationId xmlns:p14="http://schemas.microsoft.com/office/powerpoint/2010/main" val="2298543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F2656734-9151-4DEE-8B38-2086A549D8EE}"/>
              </a:ext>
            </a:extLst>
          </p:cNvPr>
          <p:cNvSpPr>
            <a:spLocks noGrp="1"/>
          </p:cNvSpPr>
          <p:nvPr>
            <p:ph type="sldNum" sz="quarter" idx="12"/>
          </p:nvPr>
        </p:nvSpPr>
        <p:spPr/>
        <p:txBody>
          <a:bodyPr/>
          <a:lstStyle/>
          <a:p>
            <a:fld id="{3ABC768E-094C-1348-9D29-2163BD33EBDB}" type="slidenum">
              <a:rPr kumimoji="1" lang="ko-KR" altLang="en-US" smtClean="0"/>
              <a:pPr/>
              <a:t>19</a:t>
            </a:fld>
            <a:endParaRPr kumimoji="1" lang="ko-KR" altLang="en-US" dirty="0"/>
          </a:p>
        </p:txBody>
      </p:sp>
      <p:graphicFrame>
        <p:nvGraphicFramePr>
          <p:cNvPr id="3" name="표 2">
            <a:extLst>
              <a:ext uri="{FF2B5EF4-FFF2-40B4-BE49-F238E27FC236}">
                <a16:creationId xmlns:a16="http://schemas.microsoft.com/office/drawing/2014/main" id="{C8D3E549-B789-4297-9B53-5F20C7807B28}"/>
              </a:ext>
            </a:extLst>
          </p:cNvPr>
          <p:cNvGraphicFramePr>
            <a:graphicFrameLocks noGrp="1"/>
          </p:cNvGraphicFramePr>
          <p:nvPr>
            <p:extLst>
              <p:ext uri="{D42A27DB-BD31-4B8C-83A1-F6EECF244321}">
                <p14:modId xmlns:p14="http://schemas.microsoft.com/office/powerpoint/2010/main" val="3530648941"/>
              </p:ext>
            </p:extLst>
          </p:nvPr>
        </p:nvGraphicFramePr>
        <p:xfrm>
          <a:off x="859929" y="5444199"/>
          <a:ext cx="7224822" cy="1357621"/>
        </p:xfrm>
        <a:graphic>
          <a:graphicData uri="http://schemas.openxmlformats.org/drawingml/2006/table">
            <a:tbl>
              <a:tblPr>
                <a:tableStyleId>{5C22544A-7EE6-4342-B048-85BDC9FD1C3A}</a:tableStyleId>
              </a:tblPr>
              <a:tblGrid>
                <a:gridCol w="7224822">
                  <a:extLst>
                    <a:ext uri="{9D8B030D-6E8A-4147-A177-3AD203B41FA5}">
                      <a16:colId xmlns:a16="http://schemas.microsoft.com/office/drawing/2014/main" val="493813631"/>
                    </a:ext>
                  </a:extLst>
                </a:gridCol>
              </a:tblGrid>
              <a:tr h="254938">
                <a:tc>
                  <a:txBody>
                    <a:bodyPr/>
                    <a:lstStyle/>
                    <a:p>
                      <a:pPr rtl="0"/>
                      <a:r>
                        <a:rPr lang="ko-KR" altLang="en-US" sz="1600" b="1" noProof="0" dirty="0">
                          <a:solidFill>
                            <a:schemeClr val="tx1"/>
                          </a:solidFill>
                          <a:latin typeface="맑은 고딕" panose="020B0503020000020004" pitchFamily="50" charset="-127"/>
                          <a:ea typeface="맑은 고딕" panose="020B0503020000020004" pitchFamily="50" charset="-127"/>
                        </a:rPr>
                        <a:t>하루 중 언제 메뉴가 가장 많이 배달 될까</a:t>
                      </a:r>
                      <a:r>
                        <a:rPr lang="en-US" altLang="ko-KR" sz="1600" b="1" noProof="0" dirty="0">
                          <a:solidFill>
                            <a:schemeClr val="tx1"/>
                          </a:solidFill>
                          <a:latin typeface="맑은 고딕" panose="020B0503020000020004" pitchFamily="50" charset="-127"/>
                          <a:ea typeface="맑은 고딕" panose="020B0503020000020004" pitchFamily="50" charset="-127"/>
                        </a:rPr>
                        <a:t>?</a:t>
                      </a:r>
                      <a:endParaRPr lang="ko-KR" altLang="en-US" sz="1600" b="1" noProof="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FC3B6"/>
                    </a:solidFill>
                  </a:tcPr>
                </a:tc>
                <a:extLst>
                  <a:ext uri="{0D108BD9-81ED-4DB2-BD59-A6C34878D82A}">
                    <a16:rowId xmlns:a16="http://schemas.microsoft.com/office/drawing/2014/main" val="2570369641"/>
                  </a:ext>
                </a:extLst>
              </a:tr>
              <a:tr h="10223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spc="30" noProof="0" dirty="0">
                          <a:latin typeface="맑은 고딕" panose="020B0503020000020004" pitchFamily="50" charset="-127"/>
                          <a:ea typeface="맑은 고딕" panose="020B0503020000020004" pitchFamily="50" charset="-127"/>
                        </a:rPr>
                        <a:t>- </a:t>
                      </a:r>
                      <a:r>
                        <a:rPr lang="ko-KR" altLang="en-US" sz="1200" spc="30" noProof="0" dirty="0">
                          <a:latin typeface="맑은 고딕" panose="020B0503020000020004" pitchFamily="50" charset="-127"/>
                          <a:ea typeface="맑은 고딕" panose="020B0503020000020004" pitchFamily="50" charset="-127"/>
                        </a:rPr>
                        <a:t>배달 비율 </a:t>
                      </a:r>
                      <a:r>
                        <a:rPr lang="en-US" altLang="ko-KR" sz="1200" spc="30" noProof="0" dirty="0">
                          <a:latin typeface="맑은 고딕" panose="020B0503020000020004" pitchFamily="50" charset="-127"/>
                          <a:ea typeface="맑은 고딕" panose="020B0503020000020004" pitchFamily="50" charset="-127"/>
                        </a:rPr>
                        <a:t>= </a:t>
                      </a:r>
                      <a:r>
                        <a:rPr lang="ko-KR" altLang="en-US" sz="1200" spc="30" noProof="0" dirty="0" err="1">
                          <a:latin typeface="맑은 고딕" panose="020B0503020000020004" pitchFamily="50" charset="-127"/>
                          <a:ea typeface="맑은 고딕" panose="020B0503020000020004" pitchFamily="50" charset="-127"/>
                        </a:rPr>
                        <a:t>매뉴별</a:t>
                      </a:r>
                      <a:r>
                        <a:rPr lang="ko-KR" altLang="en-US" sz="1200" spc="30" noProof="0" dirty="0">
                          <a:latin typeface="맑은 고딕" panose="020B0503020000020004" pitchFamily="50" charset="-127"/>
                          <a:ea typeface="맑은 고딕" panose="020B0503020000020004" pitchFamily="50" charset="-127"/>
                        </a:rPr>
                        <a:t> 시간에 따른 배달 건수 </a:t>
                      </a:r>
                      <a:r>
                        <a:rPr lang="en-US" altLang="ko-KR" sz="1200" spc="30" noProof="0" dirty="0">
                          <a:latin typeface="맑은 고딕" panose="020B0503020000020004" pitchFamily="50" charset="-127"/>
                          <a:ea typeface="맑은 고딕" panose="020B0503020000020004" pitchFamily="50" charset="-127"/>
                        </a:rPr>
                        <a:t>/ </a:t>
                      </a:r>
                      <a:r>
                        <a:rPr lang="ko-KR" altLang="en-US" sz="1200" spc="30" noProof="0" dirty="0" err="1">
                          <a:latin typeface="맑은 고딕" panose="020B0503020000020004" pitchFamily="50" charset="-127"/>
                          <a:ea typeface="맑은 고딕" panose="020B0503020000020004" pitchFamily="50" charset="-127"/>
                        </a:rPr>
                        <a:t>메뉴별</a:t>
                      </a:r>
                      <a:r>
                        <a:rPr lang="ko-KR" altLang="en-US" sz="1200" spc="30" noProof="0" dirty="0">
                          <a:latin typeface="맑은 고딕" panose="020B0503020000020004" pitchFamily="50" charset="-127"/>
                          <a:ea typeface="맑은 고딕" panose="020B0503020000020004" pitchFamily="50" charset="-127"/>
                        </a:rPr>
                        <a:t> 배달 건수</a:t>
                      </a:r>
                      <a:endParaRPr lang="en-US" altLang="ko-KR" sz="1200" spc="30" noProof="0" dirty="0">
                        <a:latin typeface="맑은 고딕" panose="020B0503020000020004" pitchFamily="50" charset="-127"/>
                        <a:ea typeface="맑은 고딕" panose="020B0503020000020004" pitchFamily="50" charset="-127"/>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맑은 고딕" panose="020B0503020000020004" pitchFamily="50" charset="-127"/>
                        </a:rPr>
                        <a:t>도시락은 오전 </a:t>
                      </a:r>
                      <a:r>
                        <a:rPr lang="en-US" altLang="ko-KR" sz="1200" spc="30" noProof="0" dirty="0">
                          <a:latin typeface="맑은 고딕" panose="020B0503020000020004" pitchFamily="50" charset="-127"/>
                          <a:ea typeface="맑은 고딕" panose="020B0503020000020004" pitchFamily="50" charset="-127"/>
                        </a:rPr>
                        <a:t>11</a:t>
                      </a:r>
                      <a:r>
                        <a:rPr lang="ko-KR" altLang="en-US" sz="1200" spc="30" noProof="0" dirty="0">
                          <a:latin typeface="맑은 고딕" panose="020B0503020000020004" pitchFamily="50" charset="-127"/>
                          <a:ea typeface="맑은 고딕" panose="020B0503020000020004" pitchFamily="50" charset="-127"/>
                        </a:rPr>
                        <a:t>시</a:t>
                      </a:r>
                      <a:r>
                        <a:rPr lang="en-US" altLang="ko-KR" sz="1200" spc="30" noProof="0" dirty="0">
                          <a:latin typeface="맑은 고딕" panose="020B0503020000020004" pitchFamily="50" charset="-127"/>
                          <a:ea typeface="맑은 고딕" panose="020B0503020000020004" pitchFamily="50" charset="-127"/>
                        </a:rPr>
                        <a:t>,12</a:t>
                      </a:r>
                      <a:r>
                        <a:rPr lang="ko-KR" altLang="en-US" sz="1200" spc="30" noProof="0" dirty="0">
                          <a:latin typeface="맑은 고딕" panose="020B0503020000020004" pitchFamily="50" charset="-127"/>
                          <a:ea typeface="맑은 고딕" panose="020B0503020000020004" pitchFamily="50" charset="-127"/>
                        </a:rPr>
                        <a:t>시 점심시간에 배달 비율이 높았고 </a:t>
                      </a:r>
                      <a:r>
                        <a:rPr lang="ko-KR" altLang="en-US" sz="1200" spc="30" noProof="0" dirty="0" err="1">
                          <a:latin typeface="맑은 고딕" panose="020B0503020000020004" pitchFamily="50" charset="-127"/>
                          <a:ea typeface="맑은 고딕" panose="020B0503020000020004" pitchFamily="50" charset="-127"/>
                        </a:rPr>
                        <a:t>족발</a:t>
                      </a:r>
                      <a:r>
                        <a:rPr lang="en-US" altLang="ko-KR" sz="1200" spc="30" noProof="0" dirty="0">
                          <a:latin typeface="맑은 고딕" panose="020B0503020000020004" pitchFamily="50" charset="-127"/>
                          <a:ea typeface="맑은 고딕" panose="020B0503020000020004" pitchFamily="50" charset="-127"/>
                        </a:rPr>
                        <a:t>/</a:t>
                      </a:r>
                      <a:r>
                        <a:rPr lang="ko-KR" altLang="en-US" sz="1200" spc="30" noProof="0" dirty="0">
                          <a:latin typeface="맑은 고딕" panose="020B0503020000020004" pitchFamily="50" charset="-127"/>
                          <a:ea typeface="맑은 고딕" panose="020B0503020000020004" pitchFamily="50" charset="-127"/>
                        </a:rPr>
                        <a:t>보쌈은 </a:t>
                      </a:r>
                      <a:r>
                        <a:rPr lang="en-US" altLang="ko-KR" sz="1200" spc="30" noProof="0" dirty="0">
                          <a:latin typeface="맑은 고딕" panose="020B0503020000020004" pitchFamily="50" charset="-127"/>
                          <a:ea typeface="맑은 고딕" panose="020B0503020000020004" pitchFamily="50" charset="-127"/>
                        </a:rPr>
                        <a:t>18</a:t>
                      </a:r>
                      <a:r>
                        <a:rPr lang="ko-KR" altLang="en-US" sz="1200" spc="30" noProof="0" dirty="0">
                          <a:latin typeface="맑은 고딕" panose="020B0503020000020004" pitchFamily="50" charset="-127"/>
                          <a:ea typeface="맑은 고딕" panose="020B0503020000020004" pitchFamily="50" charset="-127"/>
                        </a:rPr>
                        <a:t>시</a:t>
                      </a:r>
                      <a:r>
                        <a:rPr lang="en-US" altLang="ko-KR" sz="1200" spc="30" noProof="0" dirty="0">
                          <a:latin typeface="맑은 고딕" panose="020B0503020000020004" pitchFamily="50" charset="-127"/>
                          <a:ea typeface="맑은 고딕" panose="020B0503020000020004" pitchFamily="50" charset="-127"/>
                        </a:rPr>
                        <a:t>,19</a:t>
                      </a:r>
                      <a:r>
                        <a:rPr lang="ko-KR" altLang="en-US" sz="1200" spc="30" noProof="0" dirty="0">
                          <a:latin typeface="맑은 고딕" panose="020B0503020000020004" pitchFamily="50" charset="-127"/>
                          <a:ea typeface="맑은 고딕" panose="020B0503020000020004" pitchFamily="50" charset="-127"/>
                        </a:rPr>
                        <a:t>시에 가장 배달 비율이 높았다</a:t>
                      </a:r>
                      <a:r>
                        <a:rPr lang="en-US" altLang="ko-KR" sz="1200" spc="30" noProof="0" dirty="0">
                          <a:latin typeface="맑은 고딕" panose="020B0503020000020004" pitchFamily="50" charset="-127"/>
                          <a:ea typeface="맑은 고딕" panose="020B0503020000020004" pitchFamily="50" charset="-127"/>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맑은 고딕" panose="020B0503020000020004" pitchFamily="50" charset="-127"/>
                        </a:rPr>
                        <a:t>각 메뉴별로 배달이 증가하는 경우가 상이하여 메뉴에 맞게 전략적으로 운영시간</a:t>
                      </a:r>
                      <a:r>
                        <a:rPr lang="en-US" altLang="ko-KR" sz="1200" spc="30" noProof="0" dirty="0">
                          <a:latin typeface="맑은 고딕" panose="020B0503020000020004" pitchFamily="50" charset="-127"/>
                          <a:ea typeface="맑은 고딕" panose="020B0503020000020004" pitchFamily="50" charset="-127"/>
                        </a:rPr>
                        <a:t>, </a:t>
                      </a:r>
                      <a:r>
                        <a:rPr lang="ko-KR" altLang="en-US" sz="1200" spc="30" noProof="0" dirty="0">
                          <a:latin typeface="맑은 고딕" panose="020B0503020000020004" pitchFamily="50" charset="-127"/>
                          <a:ea typeface="맑은 고딕" panose="020B0503020000020004" pitchFamily="50" charset="-127"/>
                        </a:rPr>
                        <a:t>인건 고용 조율 효과가 예상된다</a:t>
                      </a:r>
                      <a:r>
                        <a:rPr lang="en-US" altLang="ko-KR" sz="1200" spc="30" noProof="0" dirty="0">
                          <a:latin typeface="맑은 고딕" panose="020B0503020000020004" pitchFamily="50" charset="-127"/>
                          <a:ea typeface="맑은 고딕" panose="020B0503020000020004" pitchFamily="50" charset="-127"/>
                        </a:rPr>
                        <a:t>.</a:t>
                      </a:r>
                      <a:endParaRPr lang="ko-KR" altLang="en-US" sz="1200" spc="30" noProof="0" dirty="0">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sp>
        <p:nvSpPr>
          <p:cNvPr id="5" name="제목 5">
            <a:extLst>
              <a:ext uri="{FF2B5EF4-FFF2-40B4-BE49-F238E27FC236}">
                <a16:creationId xmlns:a16="http://schemas.microsoft.com/office/drawing/2014/main" id="{E2DB7B5F-BD31-4B29-9DD5-BB7DFF13E216}"/>
              </a:ext>
            </a:extLst>
          </p:cNvPr>
          <p:cNvSpPr txBox="1">
            <a:spLocks/>
          </p:cNvSpPr>
          <p:nvPr/>
        </p:nvSpPr>
        <p:spPr>
          <a:xfrm>
            <a:off x="341049" y="675546"/>
            <a:ext cx="3366855"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3 I </a:t>
            </a:r>
            <a:r>
              <a:rPr lang="ko-KR" altLang="en-US" sz="1400" dirty="0">
                <a:latin typeface="나눔스퀘어 Light" panose="020B0600000101010101" pitchFamily="50" charset="-127"/>
                <a:ea typeface="나눔스퀘어 Light" panose="020B0600000101010101" pitchFamily="50" charset="-127"/>
              </a:rPr>
              <a:t>시계열과 </a:t>
            </a:r>
            <a:r>
              <a:rPr lang="ko-KR" altLang="en-US" sz="1400" dirty="0" err="1">
                <a:latin typeface="나눔스퀘어 Light" panose="020B0600000101010101" pitchFamily="50" charset="-127"/>
                <a:ea typeface="나눔스퀘어 Light" panose="020B0600000101010101" pitchFamily="50" charset="-127"/>
              </a:rPr>
              <a:t>메뉴별</a:t>
            </a:r>
            <a:r>
              <a:rPr lang="ko-KR" altLang="en-US" sz="1400" dirty="0">
                <a:latin typeface="나눔스퀘어 Light" panose="020B0600000101010101" pitchFamily="50" charset="-127"/>
                <a:ea typeface="나눔스퀘어 Light" panose="020B0600000101010101" pitchFamily="50" charset="-127"/>
              </a:rPr>
              <a:t> 배달 건수 분석</a:t>
            </a:r>
          </a:p>
        </p:txBody>
      </p:sp>
      <p:sp>
        <p:nvSpPr>
          <p:cNvPr id="6" name="제목 5">
            <a:extLst>
              <a:ext uri="{FF2B5EF4-FFF2-40B4-BE49-F238E27FC236}">
                <a16:creationId xmlns:a16="http://schemas.microsoft.com/office/drawing/2014/main" id="{CB6F5CBD-4E71-42DF-9D82-929214E97527}"/>
              </a:ext>
            </a:extLst>
          </p:cNvPr>
          <p:cNvSpPr txBox="1">
            <a:spLocks/>
          </p:cNvSpPr>
          <p:nvPr/>
        </p:nvSpPr>
        <p:spPr>
          <a:xfrm>
            <a:off x="333242" y="961146"/>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a:t>
            </a:r>
            <a:r>
              <a:rPr lang="en-US" altLang="ko-KR" sz="2400" dirty="0">
                <a:latin typeface="나눔스퀘어 ExtraBold" panose="020B0600000101010101" pitchFamily="50" charset="-127"/>
                <a:ea typeface="나눔스퀘어 ExtraBold" panose="020B0600000101010101" pitchFamily="50" charset="-127"/>
              </a:rPr>
              <a:t> </a:t>
            </a:r>
            <a:r>
              <a:rPr lang="ko-KR" altLang="en-US" sz="2400" dirty="0">
                <a:latin typeface="나눔스퀘어 ExtraBold" panose="020B0600000101010101" pitchFamily="50" charset="-127"/>
                <a:ea typeface="나눔스퀘어 ExtraBold" panose="020B0600000101010101" pitchFamily="50" charset="-127"/>
              </a:rPr>
              <a:t>주문 메뉴 건수</a:t>
            </a:r>
          </a:p>
        </p:txBody>
      </p:sp>
      <p:pic>
        <p:nvPicPr>
          <p:cNvPr id="7" name="그림 6">
            <a:extLst>
              <a:ext uri="{FF2B5EF4-FFF2-40B4-BE49-F238E27FC236}">
                <a16:creationId xmlns:a16="http://schemas.microsoft.com/office/drawing/2014/main" id="{5F18DE01-0DA0-4916-8941-97988319AB66}"/>
              </a:ext>
            </a:extLst>
          </p:cNvPr>
          <p:cNvPicPr>
            <a:picLocks noChangeAspect="1"/>
          </p:cNvPicPr>
          <p:nvPr/>
        </p:nvPicPr>
        <p:blipFill>
          <a:blip r:embed="rId2"/>
          <a:stretch>
            <a:fillRect/>
          </a:stretch>
        </p:blipFill>
        <p:spPr>
          <a:xfrm>
            <a:off x="859929" y="1286826"/>
            <a:ext cx="7224822" cy="4157373"/>
          </a:xfrm>
          <a:prstGeom prst="rect">
            <a:avLst/>
          </a:prstGeom>
        </p:spPr>
      </p:pic>
    </p:spTree>
    <p:extLst>
      <p:ext uri="{BB962C8B-B14F-4D97-AF65-F5344CB8AC3E}">
        <p14:creationId xmlns:p14="http://schemas.microsoft.com/office/powerpoint/2010/main" val="4173143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FC3B6"/>
        </a:solidFill>
        <a:effectLst/>
      </p:bgPr>
    </p:bg>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A91AE1D-E7CF-4608-B3CF-3C2A1EAE4F44}"/>
              </a:ext>
            </a:extLst>
          </p:cNvPr>
          <p:cNvSpPr/>
          <p:nvPr/>
        </p:nvSpPr>
        <p:spPr>
          <a:xfrm>
            <a:off x="2253397" y="6480"/>
            <a:ext cx="6912260" cy="6858000"/>
          </a:xfrm>
          <a:prstGeom prst="rect">
            <a:avLst/>
          </a:prstGeom>
          <a:solidFill>
            <a:schemeClr val="bg1"/>
          </a:solidFill>
        </p:spPr>
        <p:txBody>
          <a:bodyPr wrap="square" lIns="0" tIns="0" rIns="0" bIns="0" rtlCol="0" anchor="ctr" anchorCtr="0">
            <a:spAutoFit/>
          </a:bodyPr>
          <a:lstStyle/>
          <a:p>
            <a:pPr algn="ctr" latinLnBrk="0"/>
            <a:endParaRPr lang="en-US" sz="1400" spc="-60" dirty="0">
              <a:solidFill>
                <a:schemeClr val="tx1">
                  <a:lumMod val="65000"/>
                  <a:lumOff val="35000"/>
                </a:schemeClr>
              </a:solidFill>
              <a:latin typeface="+mn-ea"/>
            </a:endParaRPr>
          </a:p>
        </p:txBody>
      </p:sp>
      <p:sp>
        <p:nvSpPr>
          <p:cNvPr id="8" name="제목 5">
            <a:extLst>
              <a:ext uri="{FF2B5EF4-FFF2-40B4-BE49-F238E27FC236}">
                <a16:creationId xmlns:a16="http://schemas.microsoft.com/office/drawing/2014/main" id="{043EA149-1BB4-4211-9C75-D9F800EED8F2}"/>
              </a:ext>
            </a:extLst>
          </p:cNvPr>
          <p:cNvSpPr txBox="1">
            <a:spLocks/>
          </p:cNvSpPr>
          <p:nvPr/>
        </p:nvSpPr>
        <p:spPr>
          <a:xfrm>
            <a:off x="43111" y="880119"/>
            <a:ext cx="2188629" cy="559642"/>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r>
              <a:rPr lang="ko-KR" altLang="en-US" sz="3200" dirty="0">
                <a:latin typeface="+mn-lt"/>
                <a:ea typeface="나눔스퀘어 ExtraBold" panose="020B0600000101010101" pitchFamily="50" charset="-127"/>
              </a:rPr>
              <a:t>목차</a:t>
            </a:r>
          </a:p>
        </p:txBody>
      </p:sp>
      <p:grpSp>
        <p:nvGrpSpPr>
          <p:cNvPr id="5" name="그룹 4">
            <a:extLst>
              <a:ext uri="{FF2B5EF4-FFF2-40B4-BE49-F238E27FC236}">
                <a16:creationId xmlns:a16="http://schemas.microsoft.com/office/drawing/2014/main" id="{36391BB1-15A6-464D-9331-895000905001}"/>
              </a:ext>
            </a:extLst>
          </p:cNvPr>
          <p:cNvGrpSpPr/>
          <p:nvPr/>
        </p:nvGrpSpPr>
        <p:grpSpPr>
          <a:xfrm>
            <a:off x="2470379" y="333362"/>
            <a:ext cx="4278691" cy="3017425"/>
            <a:chOff x="3126388" y="1102510"/>
            <a:chExt cx="3921738" cy="1763599"/>
          </a:xfrm>
        </p:grpSpPr>
        <p:sp>
          <p:nvSpPr>
            <p:cNvPr id="10" name="TextBox 9">
              <a:extLst>
                <a:ext uri="{FF2B5EF4-FFF2-40B4-BE49-F238E27FC236}">
                  <a16:creationId xmlns:a16="http://schemas.microsoft.com/office/drawing/2014/main" id="{6255488E-4941-4B28-90EE-E6E45E6841FB}"/>
                </a:ext>
              </a:extLst>
            </p:cNvPr>
            <p:cNvSpPr txBox="1"/>
            <p:nvPr/>
          </p:nvSpPr>
          <p:spPr>
            <a:xfrm>
              <a:off x="3126388" y="1102510"/>
              <a:ext cx="2746879" cy="215864"/>
            </a:xfrm>
            <a:prstGeom prst="rect">
              <a:avLst/>
            </a:prstGeom>
            <a:noFill/>
          </p:spPr>
          <p:txBody>
            <a:bodyPr vert="horz" wrap="square" rtlCol="0">
              <a:spAutoFit/>
            </a:bodyPr>
            <a:lstStyle/>
            <a:p>
              <a:r>
                <a:rPr lang="en-US" altLang="ko-KR" sz="1800" spc="-70" dirty="0">
                  <a:ea typeface="나눔스퀘어" panose="020B0600000101010101" pitchFamily="50" charset="-127"/>
                  <a:cs typeface="함초롬돋움" panose="02030504000101010101" pitchFamily="18" charset="-127"/>
                </a:rPr>
                <a:t>Part 1. </a:t>
              </a:r>
              <a:r>
                <a:rPr lang="ko-KR" altLang="en-US" sz="1600" b="1" spc="-70" dirty="0">
                  <a:ea typeface="나눔스퀘어" panose="020B0600000101010101" pitchFamily="50" charset="-127"/>
                  <a:cs typeface="함초롬돋움" panose="02030504000101010101" pitchFamily="18" charset="-127"/>
                </a:rPr>
                <a:t>개요</a:t>
              </a:r>
            </a:p>
          </p:txBody>
        </p:sp>
        <p:sp>
          <p:nvSpPr>
            <p:cNvPr id="13" name="TextBox 12">
              <a:extLst>
                <a:ext uri="{FF2B5EF4-FFF2-40B4-BE49-F238E27FC236}">
                  <a16:creationId xmlns:a16="http://schemas.microsoft.com/office/drawing/2014/main" id="{93D44405-28F2-43D7-B609-780285085A1B}"/>
                </a:ext>
              </a:extLst>
            </p:cNvPr>
            <p:cNvSpPr txBox="1"/>
            <p:nvPr/>
          </p:nvSpPr>
          <p:spPr>
            <a:xfrm>
              <a:off x="3134039" y="1529604"/>
              <a:ext cx="3437143" cy="377762"/>
            </a:xfrm>
            <a:prstGeom prst="rect">
              <a:avLst/>
            </a:prstGeom>
            <a:noFill/>
          </p:spPr>
          <p:txBody>
            <a:bodyPr vert="horz" wrap="square" rtlCol="0">
              <a:spAutoFit/>
            </a:bodyPr>
            <a:lstStyle/>
            <a:p>
              <a:r>
                <a:rPr lang="en-US" altLang="ko-KR" sz="1800" spc="-70" dirty="0">
                  <a:ea typeface="나눔스퀘어" panose="020B0600000101010101"/>
                  <a:cs typeface="함초롬돋움" panose="02030504000101010101" pitchFamily="18" charset="-127"/>
                </a:rPr>
                <a:t>Part 2. </a:t>
              </a:r>
              <a:r>
                <a:rPr lang="ko-KR" altLang="en-US" sz="1600" b="1" i="0" dirty="0">
                  <a:solidFill>
                    <a:srgbClr val="000000"/>
                  </a:solidFill>
                  <a:effectLst/>
                  <a:ea typeface="나눔스퀘어" panose="020B0600000101010101"/>
                </a:rPr>
                <a:t>시계열과 배달 건수 </a:t>
              </a:r>
              <a:r>
                <a:rPr lang="ko-KR" altLang="en-US" sz="1600" b="1" dirty="0">
                  <a:solidFill>
                    <a:srgbClr val="000000"/>
                  </a:solidFill>
                  <a:ea typeface="나눔스퀘어" panose="020B0600000101010101"/>
                </a:rPr>
                <a:t>분석</a:t>
              </a:r>
              <a:endParaRPr lang="ko-KR" altLang="en-US" sz="1600" b="1" i="0" dirty="0">
                <a:solidFill>
                  <a:srgbClr val="000000"/>
                </a:solidFill>
                <a:effectLst/>
                <a:ea typeface="나눔스퀘어" panose="020B0600000101010101"/>
              </a:endParaRPr>
            </a:p>
            <a:p>
              <a:endParaRPr lang="ko-KR" altLang="en-US" sz="1800" spc="-70" dirty="0">
                <a:ea typeface="나눔스퀘어" panose="020B0600000101010101" pitchFamily="50" charset="-127"/>
                <a:cs typeface="함초롬돋움" panose="02030504000101010101" pitchFamily="18" charset="-127"/>
              </a:endParaRPr>
            </a:p>
          </p:txBody>
        </p:sp>
        <p:sp>
          <p:nvSpPr>
            <p:cNvPr id="16" name="TextBox 15">
              <a:extLst>
                <a:ext uri="{FF2B5EF4-FFF2-40B4-BE49-F238E27FC236}">
                  <a16:creationId xmlns:a16="http://schemas.microsoft.com/office/drawing/2014/main" id="{B4BC6641-FE7F-4C00-9534-4AFCB3C110CD}"/>
                </a:ext>
              </a:extLst>
            </p:cNvPr>
            <p:cNvSpPr txBox="1"/>
            <p:nvPr/>
          </p:nvSpPr>
          <p:spPr>
            <a:xfrm>
              <a:off x="3126388" y="1974019"/>
              <a:ext cx="3921738" cy="377762"/>
            </a:xfrm>
            <a:prstGeom prst="rect">
              <a:avLst/>
            </a:prstGeom>
            <a:noFill/>
          </p:spPr>
          <p:txBody>
            <a:bodyPr vert="horz" wrap="square" rtlCol="0">
              <a:spAutoFit/>
            </a:bodyPr>
            <a:lstStyle/>
            <a:p>
              <a:r>
                <a:rPr lang="en-US" altLang="ko-KR" sz="1800" spc="-70" dirty="0">
                  <a:ea typeface="나눔스퀘어" panose="020B0600000101010101" pitchFamily="50" charset="-127"/>
                  <a:cs typeface="함초롬돋움" panose="02030504000101010101" pitchFamily="18" charset="-127"/>
                </a:rPr>
                <a:t>Part 3. </a:t>
              </a:r>
              <a:r>
                <a:rPr lang="ko-KR" altLang="en-US" sz="1600" b="1" i="0" dirty="0">
                  <a:solidFill>
                    <a:srgbClr val="000000"/>
                  </a:solidFill>
                  <a:effectLst/>
                  <a:ea typeface="Malgun Gothic" panose="020B0503020000020004" pitchFamily="50" charset="-127"/>
                </a:rPr>
                <a:t>시계열과 </a:t>
              </a:r>
              <a:r>
                <a:rPr lang="ko-KR" altLang="en-US" sz="1600" b="1" i="0" dirty="0" err="1">
                  <a:solidFill>
                    <a:srgbClr val="000000"/>
                  </a:solidFill>
                  <a:effectLst/>
                  <a:ea typeface="Malgun Gothic" panose="020B0503020000020004" pitchFamily="50" charset="-127"/>
                </a:rPr>
                <a:t>메뉴별</a:t>
              </a:r>
              <a:r>
                <a:rPr lang="ko-KR" altLang="en-US" sz="1600" b="1" i="0" dirty="0">
                  <a:solidFill>
                    <a:srgbClr val="000000"/>
                  </a:solidFill>
                  <a:effectLst/>
                  <a:ea typeface="Malgun Gothic" panose="020B0503020000020004" pitchFamily="50" charset="-127"/>
                </a:rPr>
                <a:t> 배달 </a:t>
              </a:r>
              <a:r>
                <a:rPr lang="ko-KR" altLang="en-US" sz="1600" b="1" dirty="0">
                  <a:solidFill>
                    <a:srgbClr val="000000"/>
                  </a:solidFill>
                  <a:ea typeface="Malgun Gothic" panose="020B0503020000020004" pitchFamily="50" charset="-127"/>
                </a:rPr>
                <a:t>분석</a:t>
              </a:r>
              <a:endParaRPr lang="ko-KR" altLang="en-US" sz="1600" b="1" i="0" dirty="0">
                <a:solidFill>
                  <a:srgbClr val="000000"/>
                </a:solidFill>
                <a:effectLst/>
                <a:ea typeface="Malgun Gothic" panose="020B0503020000020004" pitchFamily="50" charset="-127"/>
              </a:endParaRPr>
            </a:p>
            <a:p>
              <a:endParaRPr lang="ko-KR" altLang="en-US" sz="1800" spc="-70" dirty="0">
                <a:ea typeface="나눔스퀘어" panose="020B0600000101010101" pitchFamily="50" charset="-127"/>
                <a:cs typeface="함초롬돋움" panose="02030504000101010101" pitchFamily="18" charset="-127"/>
              </a:endParaRPr>
            </a:p>
          </p:txBody>
        </p:sp>
        <p:sp>
          <p:nvSpPr>
            <p:cNvPr id="19" name="TextBox 18">
              <a:extLst>
                <a:ext uri="{FF2B5EF4-FFF2-40B4-BE49-F238E27FC236}">
                  <a16:creationId xmlns:a16="http://schemas.microsoft.com/office/drawing/2014/main" id="{B231E5A1-12EF-49A2-A272-1DEC95854CDF}"/>
                </a:ext>
              </a:extLst>
            </p:cNvPr>
            <p:cNvSpPr txBox="1"/>
            <p:nvPr/>
          </p:nvSpPr>
          <p:spPr>
            <a:xfrm>
              <a:off x="3147118" y="2488347"/>
              <a:ext cx="3575699" cy="377762"/>
            </a:xfrm>
            <a:prstGeom prst="rect">
              <a:avLst/>
            </a:prstGeom>
            <a:noFill/>
          </p:spPr>
          <p:txBody>
            <a:bodyPr vert="horz" wrap="square" rtlCol="0">
              <a:spAutoFit/>
            </a:bodyPr>
            <a:lstStyle/>
            <a:p>
              <a:pPr algn="l"/>
              <a:r>
                <a:rPr lang="en-US" altLang="ko-KR" sz="1800" spc="-70" dirty="0">
                  <a:ea typeface="나눔스퀘어" panose="020B0600000101010101" pitchFamily="50" charset="-127"/>
                  <a:cs typeface="함초롬돋움" panose="02030504000101010101" pitchFamily="18" charset="-127"/>
                </a:rPr>
                <a:t>Part 4. </a:t>
              </a:r>
              <a:r>
                <a:rPr lang="ko-KR" altLang="en-US" sz="1600" b="1" i="0" dirty="0">
                  <a:solidFill>
                    <a:srgbClr val="000000"/>
                  </a:solidFill>
                  <a:effectLst/>
                  <a:ea typeface="Malgun Gothic" panose="020B0503020000020004" pitchFamily="50" charset="-127"/>
                </a:rPr>
                <a:t>지역별 배달 건수 </a:t>
              </a:r>
              <a:r>
                <a:rPr lang="ko-KR" altLang="en-US" sz="1600" b="1" dirty="0">
                  <a:solidFill>
                    <a:srgbClr val="000000"/>
                  </a:solidFill>
                  <a:ea typeface="Malgun Gothic" panose="020B0503020000020004" pitchFamily="50" charset="-127"/>
                </a:rPr>
                <a:t>분석</a:t>
              </a:r>
              <a:endParaRPr lang="ko-KR" altLang="en-US" sz="1600" b="1" i="0" dirty="0">
                <a:solidFill>
                  <a:srgbClr val="000000"/>
                </a:solidFill>
                <a:effectLst/>
                <a:ea typeface="Malgun Gothic" panose="020B0503020000020004" pitchFamily="50" charset="-127"/>
              </a:endParaRPr>
            </a:p>
            <a:p>
              <a:endParaRPr lang="ko-KR" altLang="en-US" sz="1800" spc="-70" dirty="0">
                <a:ea typeface="나눔스퀘어" panose="020B0600000101010101" pitchFamily="50" charset="-127"/>
                <a:cs typeface="함초롬돋움" panose="02030504000101010101" pitchFamily="18" charset="-127"/>
              </a:endParaRPr>
            </a:p>
          </p:txBody>
        </p:sp>
      </p:grpSp>
      <p:sp>
        <p:nvSpPr>
          <p:cNvPr id="3" name="직사각형 2">
            <a:extLst>
              <a:ext uri="{FF2B5EF4-FFF2-40B4-BE49-F238E27FC236}">
                <a16:creationId xmlns:a16="http://schemas.microsoft.com/office/drawing/2014/main" id="{9F5A943B-DCE2-4B27-881A-A7207E92563E}"/>
              </a:ext>
            </a:extLst>
          </p:cNvPr>
          <p:cNvSpPr/>
          <p:nvPr/>
        </p:nvSpPr>
        <p:spPr>
          <a:xfrm>
            <a:off x="0" y="0"/>
            <a:ext cx="2879812" cy="72000"/>
          </a:xfrm>
          <a:prstGeom prst="rect">
            <a:avLst/>
          </a:prstGeom>
          <a:solidFill>
            <a:schemeClr val="bg1">
              <a:lumMod val="95000"/>
            </a:schemeClr>
          </a:solidFill>
        </p:spPr>
        <p:txBody>
          <a:bodyPr wrap="square" lIns="0" tIns="0" rIns="0" bIns="0" rtlCol="0" anchor="ctr" anchorCtr="0">
            <a:spAutoFit/>
          </a:bodyPr>
          <a:lstStyle/>
          <a:p>
            <a:pPr algn="ctr" latinLnBrk="0"/>
            <a:endParaRPr lang="en-US" sz="1400" spc="-60" dirty="0">
              <a:solidFill>
                <a:schemeClr val="tx1">
                  <a:lumMod val="65000"/>
                  <a:lumOff val="35000"/>
                </a:schemeClr>
              </a:solidFill>
              <a:latin typeface="+mn-ea"/>
            </a:endParaRPr>
          </a:p>
        </p:txBody>
      </p:sp>
      <p:sp>
        <p:nvSpPr>
          <p:cNvPr id="23" name="TextBox 22">
            <a:extLst>
              <a:ext uri="{FF2B5EF4-FFF2-40B4-BE49-F238E27FC236}">
                <a16:creationId xmlns:a16="http://schemas.microsoft.com/office/drawing/2014/main" id="{04277816-AED6-4900-864A-ED21D544611F}"/>
              </a:ext>
            </a:extLst>
          </p:cNvPr>
          <p:cNvSpPr txBox="1"/>
          <p:nvPr/>
        </p:nvSpPr>
        <p:spPr>
          <a:xfrm>
            <a:off x="2470381" y="5156077"/>
            <a:ext cx="3901155" cy="892552"/>
          </a:xfrm>
          <a:prstGeom prst="rect">
            <a:avLst/>
          </a:prstGeom>
          <a:noFill/>
        </p:spPr>
        <p:txBody>
          <a:bodyPr vert="horz" wrap="square" rtlCol="0">
            <a:spAutoFit/>
          </a:bodyPr>
          <a:lstStyle/>
          <a:p>
            <a:r>
              <a:rPr lang="en-US" altLang="ko-KR" sz="1800" spc="-70" dirty="0">
                <a:ea typeface="나눔스퀘어" panose="020B0600000101010101" pitchFamily="50" charset="-127"/>
                <a:cs typeface="함초롬돋움" panose="02030504000101010101" pitchFamily="18" charset="-127"/>
              </a:rPr>
              <a:t>Part 7. </a:t>
            </a:r>
            <a:r>
              <a:rPr lang="ko-KR" altLang="en-US" sz="1600" b="1" i="0" dirty="0">
                <a:solidFill>
                  <a:srgbClr val="000000"/>
                </a:solidFill>
                <a:effectLst/>
                <a:ea typeface="나눔스퀘어" panose="020B0600000101010101"/>
              </a:rPr>
              <a:t>창업 지역 추천</a:t>
            </a:r>
          </a:p>
          <a:p>
            <a:endParaRPr lang="ko-KR" altLang="en-US" sz="1600" b="1" i="0" dirty="0">
              <a:solidFill>
                <a:srgbClr val="000000"/>
              </a:solidFill>
              <a:effectLst/>
              <a:ea typeface="Malgun Gothic" panose="020B0503020000020004" pitchFamily="50" charset="-127"/>
            </a:endParaRPr>
          </a:p>
          <a:p>
            <a:endParaRPr lang="ko-KR" altLang="en-US" sz="1800" spc="-70" dirty="0">
              <a:ea typeface="나눔스퀘어" panose="020B0600000101010101" pitchFamily="50" charset="-127"/>
              <a:cs typeface="함초롬돋움" panose="02030504000101010101" pitchFamily="18" charset="-127"/>
            </a:endParaRPr>
          </a:p>
        </p:txBody>
      </p:sp>
      <p:pic>
        <p:nvPicPr>
          <p:cNvPr id="21" name="그림 20">
            <a:extLst>
              <a:ext uri="{FF2B5EF4-FFF2-40B4-BE49-F238E27FC236}">
                <a16:creationId xmlns:a16="http://schemas.microsoft.com/office/drawing/2014/main" id="{16256C76-2677-412F-8436-D356CA74F22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249" b="94798" l="9926" r="89578">
                        <a14:foregroundMark x1="21836" y1="76879" x2="24069" y2="74277"/>
                        <a14:foregroundMark x1="23821" y1="88728" x2="23821" y2="88728"/>
                        <a14:foregroundMark x1="70471" y1="88439" x2="70471" y2="88439"/>
                        <a14:foregroundMark x1="43176" y1="75145" x2="43176" y2="75145"/>
                        <a14:foregroundMark x1="68238" y1="62717" x2="68238" y2="62717"/>
                        <a14:foregroundMark x1="51365" y1="43642" x2="51365" y2="43642"/>
                        <a14:foregroundMark x1="36973" y1="44798" x2="36973" y2="44798"/>
                        <a14:foregroundMark x1="56824" y1="41908" x2="56824" y2="41908"/>
                        <a14:foregroundMark x1="53846" y1="50000" x2="54094" y2="48844"/>
                        <a14:foregroundMark x1="48635" y1="10694" x2="48635" y2="10694"/>
                        <a14:foregroundMark x1="45906" y1="9249" x2="43672" y2="10694"/>
                        <a14:foregroundMark x1="47891" y1="10694" x2="53846" y2="15607"/>
                        <a14:foregroundMark x1="24814" y1="94798" x2="22084" y2="94798"/>
                        <a14:foregroundMark x1="25310" y1="89595" x2="24069" y2="91040"/>
                      </a14:backgroundRemoval>
                    </a14:imgEffect>
                  </a14:imgLayer>
                </a14:imgProps>
              </a:ext>
            </a:extLst>
          </a:blip>
          <a:stretch>
            <a:fillRect/>
          </a:stretch>
        </p:blipFill>
        <p:spPr>
          <a:xfrm>
            <a:off x="5756405" y="4409612"/>
            <a:ext cx="2632019" cy="2259748"/>
          </a:xfrm>
          <a:prstGeom prst="rect">
            <a:avLst/>
          </a:prstGeom>
        </p:spPr>
      </p:pic>
      <p:sp>
        <p:nvSpPr>
          <p:cNvPr id="22" name="TextBox 21">
            <a:extLst>
              <a:ext uri="{FF2B5EF4-FFF2-40B4-BE49-F238E27FC236}">
                <a16:creationId xmlns:a16="http://schemas.microsoft.com/office/drawing/2014/main" id="{774B10A5-CCF0-4FC5-B7AD-423F18511C48}"/>
              </a:ext>
            </a:extLst>
          </p:cNvPr>
          <p:cNvSpPr txBox="1"/>
          <p:nvPr/>
        </p:nvSpPr>
        <p:spPr>
          <a:xfrm>
            <a:off x="2476337" y="3573016"/>
            <a:ext cx="3901155" cy="892552"/>
          </a:xfrm>
          <a:prstGeom prst="rect">
            <a:avLst/>
          </a:prstGeom>
          <a:noFill/>
        </p:spPr>
        <p:txBody>
          <a:bodyPr vert="horz" wrap="square" rtlCol="0">
            <a:spAutoFit/>
          </a:bodyPr>
          <a:lstStyle/>
          <a:p>
            <a:r>
              <a:rPr lang="en-US" altLang="ko-KR" sz="1800" spc="-70" dirty="0">
                <a:ea typeface="나눔스퀘어" panose="020B0600000101010101" pitchFamily="50" charset="-127"/>
                <a:cs typeface="함초롬돋움" panose="02030504000101010101" pitchFamily="18" charset="-127"/>
              </a:rPr>
              <a:t>Part 5. </a:t>
            </a:r>
            <a:r>
              <a:rPr lang="ko-KR" altLang="en-US" sz="1600" b="1" spc="-70" dirty="0">
                <a:solidFill>
                  <a:srgbClr val="000000"/>
                </a:solidFill>
                <a:ea typeface="나눔스퀘어" panose="020B0600000101010101"/>
                <a:cs typeface="함초롬돋움" panose="02030504000101010101" pitchFamily="18" charset="-127"/>
              </a:rPr>
              <a:t>서울특별시 구별 배달 건수 분석</a:t>
            </a:r>
            <a:endParaRPr lang="ko-KR" altLang="en-US" sz="1600" b="1" i="0" dirty="0">
              <a:solidFill>
                <a:srgbClr val="000000"/>
              </a:solidFill>
              <a:effectLst/>
              <a:ea typeface="나눔스퀘어" panose="020B0600000101010101"/>
            </a:endParaRPr>
          </a:p>
          <a:p>
            <a:endParaRPr lang="ko-KR" altLang="en-US" sz="1600" b="1" i="0" dirty="0">
              <a:solidFill>
                <a:srgbClr val="000000"/>
              </a:solidFill>
              <a:effectLst/>
              <a:ea typeface="Malgun Gothic" panose="020B0503020000020004" pitchFamily="50" charset="-127"/>
            </a:endParaRPr>
          </a:p>
          <a:p>
            <a:endParaRPr lang="ko-KR" altLang="en-US" sz="1800" spc="-70" dirty="0">
              <a:ea typeface="나눔스퀘어" panose="020B0600000101010101" pitchFamily="50" charset="-127"/>
              <a:cs typeface="함초롬돋움" panose="02030504000101010101" pitchFamily="18" charset="-127"/>
            </a:endParaRPr>
          </a:p>
        </p:txBody>
      </p:sp>
      <p:sp>
        <p:nvSpPr>
          <p:cNvPr id="26" name="TextBox 25">
            <a:extLst>
              <a:ext uri="{FF2B5EF4-FFF2-40B4-BE49-F238E27FC236}">
                <a16:creationId xmlns:a16="http://schemas.microsoft.com/office/drawing/2014/main" id="{4948D90C-4033-4C52-8FF2-E35049A016B4}"/>
              </a:ext>
            </a:extLst>
          </p:cNvPr>
          <p:cNvSpPr txBox="1"/>
          <p:nvPr/>
        </p:nvSpPr>
        <p:spPr>
          <a:xfrm>
            <a:off x="2470379" y="4376856"/>
            <a:ext cx="3901155" cy="892552"/>
          </a:xfrm>
          <a:prstGeom prst="rect">
            <a:avLst/>
          </a:prstGeom>
          <a:noFill/>
        </p:spPr>
        <p:txBody>
          <a:bodyPr vert="horz" wrap="square" rtlCol="0">
            <a:spAutoFit/>
          </a:bodyPr>
          <a:lstStyle/>
          <a:p>
            <a:r>
              <a:rPr lang="en-US" altLang="ko-KR" sz="1800" spc="-70" dirty="0">
                <a:ea typeface="나눔스퀘어" panose="020B0600000101010101" pitchFamily="50" charset="-127"/>
                <a:cs typeface="함초롬돋움" panose="02030504000101010101" pitchFamily="18" charset="-127"/>
              </a:rPr>
              <a:t>Part 6. </a:t>
            </a:r>
            <a:r>
              <a:rPr lang="en-US" altLang="ko-KR" sz="1600" b="1" spc="-70" dirty="0">
                <a:ea typeface="나눔스퀘어" panose="020B0600000101010101"/>
                <a:cs typeface="함초롬돋움" panose="02030504000101010101" pitchFamily="18" charset="-127"/>
              </a:rPr>
              <a:t>Covid19,</a:t>
            </a:r>
            <a:r>
              <a:rPr lang="ko-KR" altLang="en-US" sz="1600" b="1" spc="-70" dirty="0">
                <a:ea typeface="나눔스퀘어" panose="020B0600000101010101"/>
                <a:cs typeface="함초롬돋움" panose="02030504000101010101" pitchFamily="18" charset="-127"/>
              </a:rPr>
              <a:t> 인구와 배달건수 분석</a:t>
            </a:r>
            <a:endParaRPr lang="ko-KR" altLang="en-US" sz="1600" b="1" i="0" dirty="0">
              <a:solidFill>
                <a:srgbClr val="000000"/>
              </a:solidFill>
              <a:effectLst/>
              <a:ea typeface="나눔스퀘어" panose="020B0600000101010101"/>
            </a:endParaRPr>
          </a:p>
          <a:p>
            <a:endParaRPr lang="ko-KR" altLang="en-US" sz="1600" b="1" i="0" dirty="0">
              <a:solidFill>
                <a:srgbClr val="000000"/>
              </a:solidFill>
              <a:effectLst/>
              <a:ea typeface="Malgun Gothic" panose="020B0503020000020004" pitchFamily="50" charset="-127"/>
            </a:endParaRPr>
          </a:p>
          <a:p>
            <a:endParaRPr lang="ko-KR" altLang="en-US" sz="1800" spc="-70" dirty="0">
              <a:ea typeface="나눔스퀘어" panose="020B0600000101010101" pitchFamily="50" charset="-127"/>
              <a:cs typeface="함초롬돋움" panose="02030504000101010101" pitchFamily="18" charset="-127"/>
            </a:endParaRPr>
          </a:p>
        </p:txBody>
      </p:sp>
      <p:sp>
        <p:nvSpPr>
          <p:cNvPr id="27" name="TextBox 26">
            <a:extLst>
              <a:ext uri="{FF2B5EF4-FFF2-40B4-BE49-F238E27FC236}">
                <a16:creationId xmlns:a16="http://schemas.microsoft.com/office/drawing/2014/main" id="{A80C3609-AC03-4A04-B5B5-3D8E1FE99C78}"/>
              </a:ext>
            </a:extLst>
          </p:cNvPr>
          <p:cNvSpPr txBox="1"/>
          <p:nvPr/>
        </p:nvSpPr>
        <p:spPr>
          <a:xfrm>
            <a:off x="2470380" y="5925371"/>
            <a:ext cx="3901155" cy="892552"/>
          </a:xfrm>
          <a:prstGeom prst="rect">
            <a:avLst/>
          </a:prstGeom>
          <a:noFill/>
        </p:spPr>
        <p:txBody>
          <a:bodyPr vert="horz" wrap="square" rtlCol="0">
            <a:spAutoFit/>
          </a:bodyPr>
          <a:lstStyle/>
          <a:p>
            <a:r>
              <a:rPr lang="en-US" altLang="ko-KR" sz="1800" spc="-70" dirty="0">
                <a:ea typeface="나눔스퀘어" panose="020B0600000101010101" pitchFamily="50" charset="-127"/>
                <a:cs typeface="함초롬돋움" panose="02030504000101010101" pitchFamily="18" charset="-127"/>
              </a:rPr>
              <a:t>Part 8. </a:t>
            </a:r>
            <a:r>
              <a:rPr lang="ko-KR" altLang="en-US" sz="1600" b="1" spc="-70" dirty="0">
                <a:ea typeface="나눔스퀘어" panose="020B0600000101010101"/>
                <a:cs typeface="함초롬돋움" panose="02030504000101010101" pitchFamily="18" charset="-127"/>
              </a:rPr>
              <a:t>결론 및 출처</a:t>
            </a:r>
            <a:endParaRPr lang="ko-KR" altLang="en-US" sz="1600" b="1" i="0" dirty="0">
              <a:solidFill>
                <a:srgbClr val="000000"/>
              </a:solidFill>
              <a:effectLst/>
              <a:ea typeface="나눔스퀘어" panose="020B0600000101010101"/>
            </a:endParaRPr>
          </a:p>
          <a:p>
            <a:endParaRPr lang="ko-KR" altLang="en-US" sz="1600" b="1" i="0" dirty="0">
              <a:solidFill>
                <a:srgbClr val="000000"/>
              </a:solidFill>
              <a:effectLst/>
              <a:ea typeface="Malgun Gothic" panose="020B0503020000020004" pitchFamily="50" charset="-127"/>
            </a:endParaRPr>
          </a:p>
          <a:p>
            <a:endParaRPr lang="ko-KR" altLang="en-US" sz="1800" spc="-70" dirty="0">
              <a:ea typeface="나눔스퀘어" panose="020B0600000101010101" pitchFamily="50" charset="-127"/>
              <a:cs typeface="함초롬돋움" panose="02030504000101010101" pitchFamily="18" charset="-127"/>
            </a:endParaRPr>
          </a:p>
        </p:txBody>
      </p:sp>
    </p:spTree>
    <p:extLst>
      <p:ext uri="{BB962C8B-B14F-4D97-AF65-F5344CB8AC3E}">
        <p14:creationId xmlns:p14="http://schemas.microsoft.com/office/powerpoint/2010/main" val="1280837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D2938D0D-8A9E-4EA8-8403-FDA950CED98A}"/>
              </a:ext>
            </a:extLst>
          </p:cNvPr>
          <p:cNvSpPr/>
          <p:nvPr/>
        </p:nvSpPr>
        <p:spPr>
          <a:xfrm>
            <a:off x="0" y="0"/>
            <a:ext cx="9144000" cy="6858000"/>
          </a:xfrm>
          <a:prstGeom prst="rect">
            <a:avLst/>
          </a:prstGeom>
          <a:solidFill>
            <a:srgbClr val="7FC3B6"/>
          </a:solidFill>
        </p:spPr>
        <p:txBody>
          <a:bodyPr wrap="non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3" name="사각형: 둥근 모서리 2">
            <a:extLst>
              <a:ext uri="{FF2B5EF4-FFF2-40B4-BE49-F238E27FC236}">
                <a16:creationId xmlns:a16="http://schemas.microsoft.com/office/drawing/2014/main" id="{346D6AD2-8CA6-4C86-943B-7AF13C54C558}"/>
              </a:ext>
            </a:extLst>
          </p:cNvPr>
          <p:cNvSpPr/>
          <p:nvPr/>
        </p:nvSpPr>
        <p:spPr>
          <a:xfrm>
            <a:off x="2195736" y="2024844"/>
            <a:ext cx="4752528" cy="2520280"/>
          </a:xfrm>
          <a:prstGeom prst="roundRect">
            <a:avLst/>
          </a:prstGeom>
          <a:solidFill>
            <a:schemeClr val="bg1">
              <a:lumMod val="95000"/>
            </a:schemeClr>
          </a:solidFill>
        </p:spPr>
        <p:txBody>
          <a:bodyPr wrap="non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5" name="TextBox 4">
            <a:extLst>
              <a:ext uri="{FF2B5EF4-FFF2-40B4-BE49-F238E27FC236}">
                <a16:creationId xmlns:a16="http://schemas.microsoft.com/office/drawing/2014/main" id="{D8A9FA62-0246-4C5D-A9E4-8E287A7E81DC}"/>
              </a:ext>
            </a:extLst>
          </p:cNvPr>
          <p:cNvSpPr txBox="1"/>
          <p:nvPr/>
        </p:nvSpPr>
        <p:spPr>
          <a:xfrm>
            <a:off x="2195736" y="2650654"/>
            <a:ext cx="4752528" cy="1282402"/>
          </a:xfrm>
          <a:prstGeom prst="rect">
            <a:avLst/>
          </a:prstGeom>
          <a:noFill/>
          <a:ln w="3175">
            <a:noFill/>
          </a:ln>
          <a:effectLst/>
        </p:spPr>
        <p:txBody>
          <a:bodyPr wrap="square" lIns="0" tIns="0" rIns="0" bIns="0" rtlCol="0">
            <a:spAutoFit/>
          </a:bodyPr>
          <a:lstStyle/>
          <a:p>
            <a:pPr algn="ctr" defTabSz="975022" latinLnBrk="0">
              <a:spcBef>
                <a:spcPts val="500"/>
              </a:spcBef>
              <a:buClr>
                <a:schemeClr val="tx1">
                  <a:lumMod val="65000"/>
                  <a:lumOff val="35000"/>
                </a:schemeClr>
              </a:buClr>
              <a:buSzPct val="60000"/>
            </a:pPr>
            <a:r>
              <a:rPr lang="en-US" altLang="ko-KR" sz="4400" b="1" spc="-60" dirty="0">
                <a:solidFill>
                  <a:schemeClr val="tx1">
                    <a:lumMod val="65000"/>
                    <a:lumOff val="35000"/>
                  </a:schemeClr>
                </a:solidFill>
                <a:latin typeface="+mn-ea"/>
              </a:rPr>
              <a:t>PART 4</a:t>
            </a:r>
          </a:p>
          <a:p>
            <a:pPr algn="ctr" defTabSz="975022" latinLnBrk="0">
              <a:spcBef>
                <a:spcPts val="500"/>
              </a:spcBef>
              <a:buClr>
                <a:schemeClr val="tx1">
                  <a:lumMod val="65000"/>
                  <a:lumOff val="35000"/>
                </a:schemeClr>
              </a:buClr>
              <a:buSzPct val="60000"/>
            </a:pPr>
            <a:endParaRPr lang="en-US" altLang="ko-KR" sz="1100" b="1" spc="-60" dirty="0">
              <a:solidFill>
                <a:schemeClr val="tx1">
                  <a:lumMod val="65000"/>
                  <a:lumOff val="35000"/>
                </a:schemeClr>
              </a:solidFill>
              <a:latin typeface="+mn-ea"/>
            </a:endParaRPr>
          </a:p>
          <a:p>
            <a:pPr algn="ctr" defTabSz="975022" latinLnBrk="0">
              <a:spcBef>
                <a:spcPts val="500"/>
              </a:spcBef>
              <a:buClr>
                <a:schemeClr val="tx1">
                  <a:lumMod val="65000"/>
                  <a:lumOff val="35000"/>
                </a:schemeClr>
              </a:buClr>
              <a:buSzPct val="60000"/>
            </a:pPr>
            <a:r>
              <a:rPr lang="ko-KR" altLang="en-US" sz="2000" b="1" spc="-60" dirty="0">
                <a:solidFill>
                  <a:schemeClr val="tx1">
                    <a:lumMod val="65000"/>
                    <a:lumOff val="35000"/>
                  </a:schemeClr>
                </a:solidFill>
                <a:latin typeface="+mn-ea"/>
              </a:rPr>
              <a:t>지역별 배달 건수 분석</a:t>
            </a:r>
          </a:p>
        </p:txBody>
      </p:sp>
    </p:spTree>
    <p:extLst>
      <p:ext uri="{BB962C8B-B14F-4D97-AF65-F5344CB8AC3E}">
        <p14:creationId xmlns:p14="http://schemas.microsoft.com/office/powerpoint/2010/main" val="399051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F2656734-9151-4DEE-8B38-2086A549D8EE}"/>
              </a:ext>
            </a:extLst>
          </p:cNvPr>
          <p:cNvSpPr>
            <a:spLocks noGrp="1"/>
          </p:cNvSpPr>
          <p:nvPr>
            <p:ph type="sldNum" sz="quarter" idx="12"/>
          </p:nvPr>
        </p:nvSpPr>
        <p:spPr/>
        <p:txBody>
          <a:bodyPr/>
          <a:lstStyle/>
          <a:p>
            <a:fld id="{3ABC768E-094C-1348-9D29-2163BD33EBDB}" type="slidenum">
              <a:rPr kumimoji="1" lang="ko-KR" altLang="en-US" smtClean="0"/>
              <a:pPr/>
              <a:t>21</a:t>
            </a:fld>
            <a:endParaRPr kumimoji="1" lang="ko-KR" altLang="en-US" dirty="0"/>
          </a:p>
        </p:txBody>
      </p:sp>
      <p:graphicFrame>
        <p:nvGraphicFramePr>
          <p:cNvPr id="3" name="표 2">
            <a:extLst>
              <a:ext uri="{FF2B5EF4-FFF2-40B4-BE49-F238E27FC236}">
                <a16:creationId xmlns:a16="http://schemas.microsoft.com/office/drawing/2014/main" id="{C8D3E549-B789-4297-9B53-5F20C7807B28}"/>
              </a:ext>
            </a:extLst>
          </p:cNvPr>
          <p:cNvGraphicFramePr>
            <a:graphicFrameLocks noGrp="1"/>
          </p:cNvGraphicFramePr>
          <p:nvPr>
            <p:extLst>
              <p:ext uri="{D42A27DB-BD31-4B8C-83A1-F6EECF244321}">
                <p14:modId xmlns:p14="http://schemas.microsoft.com/office/powerpoint/2010/main" val="2927008866"/>
              </p:ext>
            </p:extLst>
          </p:nvPr>
        </p:nvGraphicFramePr>
        <p:xfrm>
          <a:off x="859929" y="5301208"/>
          <a:ext cx="7224822" cy="1538921"/>
        </p:xfrm>
        <a:graphic>
          <a:graphicData uri="http://schemas.openxmlformats.org/drawingml/2006/table">
            <a:tbl>
              <a:tblPr>
                <a:tableStyleId>{5C22544A-7EE6-4342-B048-85BDC9FD1C3A}</a:tableStyleId>
              </a:tblPr>
              <a:tblGrid>
                <a:gridCol w="7224822">
                  <a:extLst>
                    <a:ext uri="{9D8B030D-6E8A-4147-A177-3AD203B41FA5}">
                      <a16:colId xmlns:a16="http://schemas.microsoft.com/office/drawing/2014/main" val="493813631"/>
                    </a:ext>
                  </a:extLst>
                </a:gridCol>
              </a:tblGrid>
              <a:tr h="210160">
                <a:tc>
                  <a:txBody>
                    <a:bodyPr/>
                    <a:lstStyle/>
                    <a:p>
                      <a:pPr rtl="0"/>
                      <a:r>
                        <a:rPr lang="ko-KR" altLang="en-US" sz="1600" b="1" noProof="0" dirty="0">
                          <a:solidFill>
                            <a:schemeClr val="tx1"/>
                          </a:solidFill>
                          <a:latin typeface="맑은 고딕" panose="020B0503020000020004" pitchFamily="50" charset="-127"/>
                          <a:ea typeface="맑은 고딕" panose="020B0503020000020004" pitchFamily="50" charset="-127"/>
                        </a:rPr>
                        <a:t>어느 지역이 가장 많이 배달 시켜 먹었을까</a:t>
                      </a:r>
                      <a:r>
                        <a:rPr lang="en-US" altLang="ko-KR" sz="1600" b="1" noProof="0" dirty="0">
                          <a:solidFill>
                            <a:schemeClr val="tx1"/>
                          </a:solidFill>
                          <a:latin typeface="맑은 고딕" panose="020B0503020000020004" pitchFamily="50" charset="-127"/>
                          <a:ea typeface="맑은 고딕" panose="020B0503020000020004" pitchFamily="50" charset="-127"/>
                        </a:rPr>
                        <a:t>?</a:t>
                      </a:r>
                      <a:endParaRPr lang="ko-KR" altLang="en-US" sz="1600" b="1" noProof="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FC3B6"/>
                    </a:solidFill>
                  </a:tcPr>
                </a:tc>
                <a:extLst>
                  <a:ext uri="{0D108BD9-81ED-4DB2-BD59-A6C34878D82A}">
                    <a16:rowId xmlns:a16="http://schemas.microsoft.com/office/drawing/2014/main" val="2570369641"/>
                  </a:ext>
                </a:extLst>
              </a:tr>
              <a:tr h="12036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인구 밀도가 높은 서울</a:t>
                      </a:r>
                      <a:r>
                        <a:rPr lang="en-US" altLang="ko-KR" sz="1200" spc="30" noProof="0" dirty="0">
                          <a:latin typeface="맑은 고딕" panose="020B0503020000020004" pitchFamily="50" charset="-127"/>
                          <a:ea typeface="+mn-ea"/>
                        </a:rPr>
                        <a:t>, </a:t>
                      </a:r>
                      <a:r>
                        <a:rPr lang="ko-KR" altLang="en-US" sz="1200" spc="30" noProof="0" dirty="0" err="1">
                          <a:latin typeface="맑은 고딕" panose="020B0503020000020004" pitchFamily="50" charset="-127"/>
                          <a:ea typeface="+mn-ea"/>
                        </a:rPr>
                        <a:t>경기권</a:t>
                      </a:r>
                      <a:r>
                        <a:rPr lang="ko-KR" altLang="en-US" sz="1200" spc="30" noProof="0" dirty="0">
                          <a:latin typeface="맑은 고딕" panose="020B0503020000020004" pitchFamily="50" charset="-127"/>
                          <a:ea typeface="+mn-ea"/>
                        </a:rPr>
                        <a:t> 지역이 다른 지역에 비해 상대적으로 배달 건수가 높음</a:t>
                      </a:r>
                      <a:endParaRPr lang="en-US" altLang="ko-KR" sz="1200" spc="30" noProof="0" dirty="0">
                        <a:latin typeface="맑은 고딕" panose="020B0503020000020004" pitchFamily="50" charset="-127"/>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서울특별시와 경기도를 제외한 나머지 지역들의 경우</a:t>
                      </a: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인천이 약 </a:t>
                      </a:r>
                      <a:r>
                        <a:rPr lang="en-US" altLang="ko-KR" sz="1200" spc="30" noProof="0" dirty="0">
                          <a:latin typeface="맑은 고딕" panose="020B0503020000020004" pitchFamily="50" charset="-127"/>
                          <a:ea typeface="+mn-ea"/>
                        </a:rPr>
                        <a:t>7</a:t>
                      </a:r>
                      <a:r>
                        <a:rPr lang="ko-KR" altLang="en-US" sz="1200" spc="30" noProof="0" dirty="0">
                          <a:latin typeface="맑은 고딕" panose="020B0503020000020004" pitchFamily="50" charset="-127"/>
                          <a:ea typeface="+mn-ea"/>
                        </a:rPr>
                        <a:t>천건 그 이외의 지역은 천건 미만의 배달 건수를 확인함</a:t>
                      </a:r>
                      <a:endParaRPr lang="en-US" altLang="ko-KR" sz="1200" spc="30" noProof="0" dirty="0">
                        <a:latin typeface="맑은 고딕" panose="020B0503020000020004" pitchFamily="50" charset="-127"/>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표본차이가 많이 나기 때문에 서울특별시와 경기도지역의 배달 건수만 신뢰성을 갖는다고 판단함</a:t>
                      </a:r>
                      <a:endParaRPr lang="en-US" altLang="ko-KR" sz="1200" spc="30" noProof="0" dirty="0">
                        <a:latin typeface="맑은 고딕" panose="020B0503020000020004" pitchFamily="50" charset="-127"/>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지역별 분석에서는 서울과 경기도 두 지역에 대해서만 분석을 진행</a:t>
                      </a:r>
                      <a:endParaRPr lang="ko-KR" altLang="en-US" sz="1200" spc="30" noProof="0" dirty="0">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sp>
        <p:nvSpPr>
          <p:cNvPr id="5" name="제목 5">
            <a:extLst>
              <a:ext uri="{FF2B5EF4-FFF2-40B4-BE49-F238E27FC236}">
                <a16:creationId xmlns:a16="http://schemas.microsoft.com/office/drawing/2014/main" id="{E2DB7B5F-BD31-4B29-9DD5-BB7DFF13E216}"/>
              </a:ext>
            </a:extLst>
          </p:cNvPr>
          <p:cNvSpPr txBox="1">
            <a:spLocks/>
          </p:cNvSpPr>
          <p:nvPr/>
        </p:nvSpPr>
        <p:spPr>
          <a:xfrm>
            <a:off x="341049" y="675546"/>
            <a:ext cx="3258843"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4 I </a:t>
            </a:r>
            <a:r>
              <a:rPr lang="ko-KR" altLang="en-US" sz="1400" dirty="0">
                <a:latin typeface="나눔스퀘어 Light" panose="020B0600000101010101" pitchFamily="50" charset="-127"/>
                <a:ea typeface="나눔스퀘어 Light" panose="020B0600000101010101" pitchFamily="50" charset="-127"/>
              </a:rPr>
              <a:t>지역별 배달 건수 분석</a:t>
            </a:r>
          </a:p>
        </p:txBody>
      </p:sp>
      <p:sp>
        <p:nvSpPr>
          <p:cNvPr id="6" name="제목 5">
            <a:extLst>
              <a:ext uri="{FF2B5EF4-FFF2-40B4-BE49-F238E27FC236}">
                <a16:creationId xmlns:a16="http://schemas.microsoft.com/office/drawing/2014/main" id="{CB6F5CBD-4E71-42DF-9D82-929214E97527}"/>
              </a:ext>
            </a:extLst>
          </p:cNvPr>
          <p:cNvSpPr txBox="1">
            <a:spLocks/>
          </p:cNvSpPr>
          <p:nvPr/>
        </p:nvSpPr>
        <p:spPr>
          <a:xfrm>
            <a:off x="333242" y="961146"/>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a:t>
            </a:r>
            <a:r>
              <a:rPr lang="en-US" altLang="ko-KR" sz="2400" dirty="0">
                <a:latin typeface="나눔스퀘어 ExtraBold" panose="020B0600000101010101" pitchFamily="50" charset="-127"/>
                <a:ea typeface="나눔스퀘어 ExtraBold" panose="020B0600000101010101" pitchFamily="50" charset="-127"/>
              </a:rPr>
              <a:t> </a:t>
            </a:r>
            <a:r>
              <a:rPr lang="ko-KR" altLang="en-US" sz="2400" dirty="0">
                <a:latin typeface="나눔스퀘어 ExtraBold" panose="020B0600000101010101" pitchFamily="50" charset="-127"/>
                <a:ea typeface="나눔스퀘어 ExtraBold" panose="020B0600000101010101" pitchFamily="50" charset="-127"/>
              </a:rPr>
              <a:t>지역별 배달 건수</a:t>
            </a:r>
          </a:p>
        </p:txBody>
      </p:sp>
      <p:pic>
        <p:nvPicPr>
          <p:cNvPr id="10" name="그림 9" descr="텍스트이(가) 표시된 사진&#10;&#10;자동 생성된 설명">
            <a:extLst>
              <a:ext uri="{FF2B5EF4-FFF2-40B4-BE49-F238E27FC236}">
                <a16:creationId xmlns:a16="http://schemas.microsoft.com/office/drawing/2014/main" id="{C8F2FAE5-231D-43B7-BE8E-9C86744B7A16}"/>
              </a:ext>
            </a:extLst>
          </p:cNvPr>
          <p:cNvPicPr>
            <a:picLocks noChangeAspect="1"/>
          </p:cNvPicPr>
          <p:nvPr/>
        </p:nvPicPr>
        <p:blipFill>
          <a:blip r:embed="rId2"/>
          <a:stretch>
            <a:fillRect/>
          </a:stretch>
        </p:blipFill>
        <p:spPr>
          <a:xfrm>
            <a:off x="935596" y="1361256"/>
            <a:ext cx="7011008" cy="3903948"/>
          </a:xfrm>
          <a:prstGeom prst="rect">
            <a:avLst/>
          </a:prstGeom>
        </p:spPr>
      </p:pic>
    </p:spTree>
    <p:extLst>
      <p:ext uri="{BB962C8B-B14F-4D97-AF65-F5344CB8AC3E}">
        <p14:creationId xmlns:p14="http://schemas.microsoft.com/office/powerpoint/2010/main" val="3737935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F2656734-9151-4DEE-8B38-2086A549D8EE}"/>
              </a:ext>
            </a:extLst>
          </p:cNvPr>
          <p:cNvSpPr>
            <a:spLocks noGrp="1"/>
          </p:cNvSpPr>
          <p:nvPr>
            <p:ph type="sldNum" sz="quarter" idx="12"/>
          </p:nvPr>
        </p:nvSpPr>
        <p:spPr/>
        <p:txBody>
          <a:bodyPr/>
          <a:lstStyle/>
          <a:p>
            <a:fld id="{3ABC768E-094C-1348-9D29-2163BD33EBDB}" type="slidenum">
              <a:rPr kumimoji="1" lang="ko-KR" altLang="en-US" smtClean="0"/>
              <a:pPr/>
              <a:t>22</a:t>
            </a:fld>
            <a:endParaRPr kumimoji="1" lang="ko-KR" altLang="en-US" dirty="0"/>
          </a:p>
        </p:txBody>
      </p:sp>
      <p:graphicFrame>
        <p:nvGraphicFramePr>
          <p:cNvPr id="3" name="표 2">
            <a:extLst>
              <a:ext uri="{FF2B5EF4-FFF2-40B4-BE49-F238E27FC236}">
                <a16:creationId xmlns:a16="http://schemas.microsoft.com/office/drawing/2014/main" id="{C8D3E549-B789-4297-9B53-5F20C7807B28}"/>
              </a:ext>
            </a:extLst>
          </p:cNvPr>
          <p:cNvGraphicFramePr>
            <a:graphicFrameLocks noGrp="1"/>
          </p:cNvGraphicFramePr>
          <p:nvPr>
            <p:extLst>
              <p:ext uri="{D42A27DB-BD31-4B8C-83A1-F6EECF244321}">
                <p14:modId xmlns:p14="http://schemas.microsoft.com/office/powerpoint/2010/main" val="2435438868"/>
              </p:ext>
            </p:extLst>
          </p:nvPr>
        </p:nvGraphicFramePr>
        <p:xfrm>
          <a:off x="859929" y="5157192"/>
          <a:ext cx="7224822" cy="1706880"/>
        </p:xfrm>
        <a:graphic>
          <a:graphicData uri="http://schemas.openxmlformats.org/drawingml/2006/table">
            <a:tbl>
              <a:tblPr>
                <a:tableStyleId>{5C22544A-7EE6-4342-B048-85BDC9FD1C3A}</a:tableStyleId>
              </a:tblPr>
              <a:tblGrid>
                <a:gridCol w="7224822">
                  <a:extLst>
                    <a:ext uri="{9D8B030D-6E8A-4147-A177-3AD203B41FA5}">
                      <a16:colId xmlns:a16="http://schemas.microsoft.com/office/drawing/2014/main" val="493813631"/>
                    </a:ext>
                  </a:extLst>
                </a:gridCol>
              </a:tblGrid>
              <a:tr h="210160">
                <a:tc>
                  <a:txBody>
                    <a:bodyPr/>
                    <a:lstStyle/>
                    <a:p>
                      <a:pPr rtl="0"/>
                      <a:r>
                        <a:rPr lang="ko-KR" altLang="en-US" sz="1600" b="1" noProof="0" dirty="0">
                          <a:solidFill>
                            <a:schemeClr val="tx1"/>
                          </a:solidFill>
                          <a:latin typeface="맑은 고딕" panose="020B0503020000020004" pitchFamily="50" charset="-127"/>
                          <a:ea typeface="맑은 고딕" panose="020B0503020000020004" pitchFamily="50" charset="-127"/>
                        </a:rPr>
                        <a:t>지역별로 선호하는 배달 메뉴가 있을까</a:t>
                      </a:r>
                      <a:r>
                        <a:rPr lang="en-US" altLang="ko-KR" sz="1600" b="1" noProof="0" dirty="0">
                          <a:solidFill>
                            <a:schemeClr val="tx1"/>
                          </a:solidFill>
                          <a:latin typeface="맑은 고딕" panose="020B0503020000020004" pitchFamily="50" charset="-127"/>
                          <a:ea typeface="맑은 고딕" panose="020B0503020000020004" pitchFamily="50" charset="-127"/>
                        </a:rPr>
                        <a:t>?</a:t>
                      </a:r>
                      <a:endParaRPr lang="ko-KR" altLang="en-US" sz="1600" b="1" noProof="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FC3B6"/>
                    </a:solidFill>
                  </a:tcPr>
                </a:tc>
                <a:extLst>
                  <a:ext uri="{0D108BD9-81ED-4DB2-BD59-A6C34878D82A}">
                    <a16:rowId xmlns:a16="http://schemas.microsoft.com/office/drawing/2014/main" val="2570369641"/>
                  </a:ext>
                </a:extLst>
              </a:tr>
              <a:tr h="12036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대부분의 지역이 치킨의 주문 배달 건수 퍼센트가 높았지만</a:t>
                      </a: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충청남도</a:t>
                      </a: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경상북도</a:t>
                      </a: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부산광역시</a:t>
                      </a: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대구광역시의 경우 </a:t>
                      </a:r>
                      <a:r>
                        <a:rPr lang="ko-KR" altLang="en-US" sz="1200" spc="30" noProof="0" dirty="0" err="1">
                          <a:latin typeface="맑은 고딕" panose="020B0503020000020004" pitchFamily="50" charset="-127"/>
                          <a:ea typeface="+mn-ea"/>
                        </a:rPr>
                        <a:t>족발</a:t>
                      </a:r>
                      <a:r>
                        <a:rPr lang="en-US" altLang="ko-KR" sz="1200" spc="30" noProof="0" dirty="0">
                          <a:latin typeface="맑은 고딕" panose="020B0503020000020004" pitchFamily="50" charset="-127"/>
                          <a:ea typeface="+mn-ea"/>
                        </a:rPr>
                        <a:t>/</a:t>
                      </a:r>
                      <a:r>
                        <a:rPr lang="ko-KR" altLang="en-US" sz="1200" spc="30" noProof="0" dirty="0">
                          <a:latin typeface="맑은 고딕" panose="020B0503020000020004" pitchFamily="50" charset="-127"/>
                          <a:ea typeface="+mn-ea"/>
                        </a:rPr>
                        <a:t>보쌈의 퍼센트가 치킨 보다 더 높음</a:t>
                      </a:r>
                      <a:endParaRPr lang="en-US" altLang="ko-KR" sz="1200" spc="30" noProof="0" dirty="0">
                        <a:latin typeface="맑은 고딕" panose="020B0503020000020004" pitchFamily="50" charset="-127"/>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지역별로 특산물이 있기에 지역별로 선호하는 메뉴가 다르게 분포될 것이라고 예상했지만 앞에 언급한 지역별 배달 건수를 보면 서울과 경기지역을 제외한 지역들의 경우 배달 건수량의 차이가 있기 배달건수가 적은 지역들의 경우 정확한 메뉴 선호도를 선정하기에는 어려움</a:t>
                      </a:r>
                      <a:endParaRPr lang="en-US" altLang="ko-KR" sz="1200" spc="30" noProof="0" dirty="0">
                        <a:latin typeface="맑은 고딕" panose="020B0503020000020004" pitchFamily="50" charset="-127"/>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결론은 전반적으로 치킨을 소비하는 수요가 다른 메뉴에 비해 높고 다른 메뉴의 경우 지역마다 선호도가 조금씩 다름</a:t>
                      </a:r>
                      <a:endParaRPr lang="ko-KR" altLang="en-US" sz="1200" spc="30" noProof="0" dirty="0">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sp>
        <p:nvSpPr>
          <p:cNvPr id="5" name="제목 5">
            <a:extLst>
              <a:ext uri="{FF2B5EF4-FFF2-40B4-BE49-F238E27FC236}">
                <a16:creationId xmlns:a16="http://schemas.microsoft.com/office/drawing/2014/main" id="{E2DB7B5F-BD31-4B29-9DD5-BB7DFF13E216}"/>
              </a:ext>
            </a:extLst>
          </p:cNvPr>
          <p:cNvSpPr txBox="1">
            <a:spLocks/>
          </p:cNvSpPr>
          <p:nvPr/>
        </p:nvSpPr>
        <p:spPr>
          <a:xfrm>
            <a:off x="341049" y="675546"/>
            <a:ext cx="3258843"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4 I </a:t>
            </a:r>
            <a:r>
              <a:rPr lang="ko-KR" altLang="en-US" sz="1400" dirty="0">
                <a:latin typeface="나눔스퀘어 Light" panose="020B0600000101010101" pitchFamily="50" charset="-127"/>
                <a:ea typeface="나눔스퀘어 Light" panose="020B0600000101010101" pitchFamily="50" charset="-127"/>
              </a:rPr>
              <a:t>지역별 배달 건수 분석</a:t>
            </a:r>
          </a:p>
        </p:txBody>
      </p:sp>
      <p:sp>
        <p:nvSpPr>
          <p:cNvPr id="6" name="제목 5">
            <a:extLst>
              <a:ext uri="{FF2B5EF4-FFF2-40B4-BE49-F238E27FC236}">
                <a16:creationId xmlns:a16="http://schemas.microsoft.com/office/drawing/2014/main" id="{CB6F5CBD-4E71-42DF-9D82-929214E97527}"/>
              </a:ext>
            </a:extLst>
          </p:cNvPr>
          <p:cNvSpPr txBox="1">
            <a:spLocks/>
          </p:cNvSpPr>
          <p:nvPr/>
        </p:nvSpPr>
        <p:spPr>
          <a:xfrm>
            <a:off x="333242" y="961146"/>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a:t>
            </a:r>
            <a:r>
              <a:rPr lang="en-US" altLang="ko-KR" sz="2400" dirty="0">
                <a:latin typeface="나눔스퀘어 ExtraBold" panose="020B0600000101010101" pitchFamily="50" charset="-127"/>
                <a:ea typeface="나눔스퀘어 ExtraBold" panose="020B0600000101010101" pitchFamily="50" charset="-127"/>
              </a:rPr>
              <a:t> </a:t>
            </a:r>
            <a:r>
              <a:rPr lang="ko-KR" altLang="en-US" sz="2400" dirty="0">
                <a:latin typeface="나눔스퀘어 ExtraBold" panose="020B0600000101010101" pitchFamily="50" charset="-127"/>
                <a:ea typeface="나눔스퀘어 ExtraBold" panose="020B0600000101010101" pitchFamily="50" charset="-127"/>
              </a:rPr>
              <a:t>지역과 배달 메뉴와의 관계</a:t>
            </a:r>
          </a:p>
        </p:txBody>
      </p:sp>
      <p:pic>
        <p:nvPicPr>
          <p:cNvPr id="7" name="그림 6">
            <a:extLst>
              <a:ext uri="{FF2B5EF4-FFF2-40B4-BE49-F238E27FC236}">
                <a16:creationId xmlns:a16="http://schemas.microsoft.com/office/drawing/2014/main" id="{7C9524B6-DB51-4908-8EEF-445C87D365DC}"/>
              </a:ext>
            </a:extLst>
          </p:cNvPr>
          <p:cNvPicPr>
            <a:picLocks noChangeAspect="1"/>
          </p:cNvPicPr>
          <p:nvPr/>
        </p:nvPicPr>
        <p:blipFill>
          <a:blip r:embed="rId2"/>
          <a:stretch>
            <a:fillRect/>
          </a:stretch>
        </p:blipFill>
        <p:spPr>
          <a:xfrm>
            <a:off x="453033" y="1376772"/>
            <a:ext cx="7899387" cy="3753189"/>
          </a:xfrm>
          <a:prstGeom prst="rect">
            <a:avLst/>
          </a:prstGeom>
        </p:spPr>
      </p:pic>
    </p:spTree>
    <p:extLst>
      <p:ext uri="{BB962C8B-B14F-4D97-AF65-F5344CB8AC3E}">
        <p14:creationId xmlns:p14="http://schemas.microsoft.com/office/powerpoint/2010/main" val="308898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F2656734-9151-4DEE-8B38-2086A549D8EE}"/>
              </a:ext>
            </a:extLst>
          </p:cNvPr>
          <p:cNvSpPr>
            <a:spLocks noGrp="1"/>
          </p:cNvSpPr>
          <p:nvPr>
            <p:ph type="sldNum" sz="quarter" idx="12"/>
          </p:nvPr>
        </p:nvSpPr>
        <p:spPr/>
        <p:txBody>
          <a:bodyPr/>
          <a:lstStyle/>
          <a:p>
            <a:fld id="{3ABC768E-094C-1348-9D29-2163BD33EBDB}" type="slidenum">
              <a:rPr kumimoji="1" lang="ko-KR" altLang="en-US" smtClean="0"/>
              <a:pPr/>
              <a:t>23</a:t>
            </a:fld>
            <a:endParaRPr kumimoji="1" lang="ko-KR" altLang="en-US" dirty="0"/>
          </a:p>
        </p:txBody>
      </p:sp>
      <p:graphicFrame>
        <p:nvGraphicFramePr>
          <p:cNvPr id="3" name="표 2">
            <a:extLst>
              <a:ext uri="{FF2B5EF4-FFF2-40B4-BE49-F238E27FC236}">
                <a16:creationId xmlns:a16="http://schemas.microsoft.com/office/drawing/2014/main" id="{C8D3E549-B789-4297-9B53-5F20C7807B28}"/>
              </a:ext>
            </a:extLst>
          </p:cNvPr>
          <p:cNvGraphicFramePr>
            <a:graphicFrameLocks noGrp="1"/>
          </p:cNvGraphicFramePr>
          <p:nvPr>
            <p:extLst>
              <p:ext uri="{D42A27DB-BD31-4B8C-83A1-F6EECF244321}">
                <p14:modId xmlns:p14="http://schemas.microsoft.com/office/powerpoint/2010/main" val="3217792939"/>
              </p:ext>
            </p:extLst>
          </p:nvPr>
        </p:nvGraphicFramePr>
        <p:xfrm>
          <a:off x="611560" y="5121188"/>
          <a:ext cx="8028891" cy="1706880"/>
        </p:xfrm>
        <a:graphic>
          <a:graphicData uri="http://schemas.openxmlformats.org/drawingml/2006/table">
            <a:tbl>
              <a:tblPr>
                <a:tableStyleId>{5C22544A-7EE6-4342-B048-85BDC9FD1C3A}</a:tableStyleId>
              </a:tblPr>
              <a:tblGrid>
                <a:gridCol w="8028891">
                  <a:extLst>
                    <a:ext uri="{9D8B030D-6E8A-4147-A177-3AD203B41FA5}">
                      <a16:colId xmlns:a16="http://schemas.microsoft.com/office/drawing/2014/main" val="493813631"/>
                    </a:ext>
                  </a:extLst>
                </a:gridCol>
              </a:tblGrid>
              <a:tr h="210160">
                <a:tc>
                  <a:txBody>
                    <a:bodyPr/>
                    <a:lstStyle/>
                    <a:p>
                      <a:pPr rtl="0"/>
                      <a:r>
                        <a:rPr lang="ko-KR" altLang="en-US" sz="1600" b="1" noProof="0" dirty="0">
                          <a:solidFill>
                            <a:schemeClr val="tx1"/>
                          </a:solidFill>
                          <a:latin typeface="맑은 고딕" panose="020B0503020000020004" pitchFamily="50" charset="-127"/>
                          <a:ea typeface="맑은 고딕" panose="020B0503020000020004" pitchFamily="50" charset="-127"/>
                        </a:rPr>
                        <a:t>코로나 </a:t>
                      </a:r>
                      <a:r>
                        <a:rPr lang="ko-KR" altLang="en-US" sz="1600" b="1" noProof="0" dirty="0" err="1">
                          <a:solidFill>
                            <a:schemeClr val="tx1"/>
                          </a:solidFill>
                          <a:latin typeface="맑은 고딕" panose="020B0503020000020004" pitchFamily="50" charset="-127"/>
                          <a:ea typeface="맑은 고딕" panose="020B0503020000020004" pitchFamily="50" charset="-127"/>
                        </a:rPr>
                        <a:t>확진자가</a:t>
                      </a:r>
                      <a:r>
                        <a:rPr lang="ko-KR" altLang="en-US" sz="1600" b="1" noProof="0" dirty="0">
                          <a:solidFill>
                            <a:schemeClr val="tx1"/>
                          </a:solidFill>
                          <a:latin typeface="맑은 고딕" panose="020B0503020000020004" pitchFamily="50" charset="-127"/>
                          <a:ea typeface="맑은 고딕" panose="020B0503020000020004" pitchFamily="50" charset="-127"/>
                        </a:rPr>
                        <a:t> 많으면 배달을 많이 시켜 먹었을까</a:t>
                      </a:r>
                      <a:r>
                        <a:rPr lang="en-US" altLang="ko-KR" sz="1600" b="1" noProof="0" dirty="0">
                          <a:solidFill>
                            <a:schemeClr val="tx1"/>
                          </a:solidFill>
                          <a:latin typeface="맑은 고딕" panose="020B0503020000020004" pitchFamily="50" charset="-127"/>
                          <a:ea typeface="맑은 고딕" panose="020B0503020000020004" pitchFamily="50" charset="-127"/>
                        </a:rPr>
                        <a:t>?</a:t>
                      </a:r>
                      <a:endParaRPr lang="ko-KR" altLang="en-US" sz="1600" b="1" noProof="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FC3B6"/>
                    </a:solidFill>
                  </a:tcPr>
                </a:tc>
                <a:extLst>
                  <a:ext uri="{0D108BD9-81ED-4DB2-BD59-A6C34878D82A}">
                    <a16:rowId xmlns:a16="http://schemas.microsoft.com/office/drawing/2014/main" val="2570369641"/>
                  </a:ext>
                </a:extLst>
              </a:tr>
              <a:tr h="12036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서울은 </a:t>
                      </a:r>
                      <a:r>
                        <a:rPr lang="ko-KR" altLang="en-US" sz="1200" spc="30" noProof="0" dirty="0" err="1">
                          <a:latin typeface="맑은 고딕" panose="020B0503020000020004" pitchFamily="50" charset="-127"/>
                          <a:ea typeface="+mn-ea"/>
                        </a:rPr>
                        <a:t>일일확진자가</a:t>
                      </a:r>
                      <a:r>
                        <a:rPr lang="ko-KR" altLang="en-US" sz="1200" spc="30" noProof="0" dirty="0">
                          <a:latin typeface="맑은 고딕" panose="020B0503020000020004" pitchFamily="50" charset="-127"/>
                          <a:ea typeface="+mn-ea"/>
                        </a:rPr>
                        <a:t> 증가함에 따라 배달건수가 증가한다고 볼 수 없었지만</a:t>
                      </a: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경기도는 </a:t>
                      </a:r>
                      <a:r>
                        <a:rPr lang="ko-KR" altLang="en-US" sz="1200" spc="30" noProof="0" dirty="0" err="1">
                          <a:latin typeface="맑은 고딕" panose="020B0503020000020004" pitchFamily="50" charset="-127"/>
                          <a:ea typeface="+mn-ea"/>
                        </a:rPr>
                        <a:t>누적확진자가</a:t>
                      </a:r>
                      <a:r>
                        <a:rPr lang="ko-KR" altLang="en-US" sz="1200" spc="30" noProof="0" dirty="0">
                          <a:latin typeface="맑은 고딕" panose="020B0503020000020004" pitchFamily="50" charset="-127"/>
                          <a:ea typeface="+mn-ea"/>
                        </a:rPr>
                        <a:t> 증가함에 따라 배달 건수가 </a:t>
                      </a:r>
                      <a:r>
                        <a:rPr lang="ko-KR" altLang="en-US" sz="1200" spc="30" noProof="0" dirty="0" err="1">
                          <a:latin typeface="맑은 고딕" panose="020B0503020000020004" pitchFamily="50" charset="-127"/>
                          <a:ea typeface="+mn-ea"/>
                        </a:rPr>
                        <a:t>우상향</a:t>
                      </a:r>
                      <a:r>
                        <a:rPr lang="ko-KR" altLang="en-US" sz="1200" spc="30" noProof="0" dirty="0">
                          <a:latin typeface="맑은 고딕" panose="020B0503020000020004" pitchFamily="50" charset="-127"/>
                          <a:ea typeface="+mn-ea"/>
                        </a:rPr>
                        <a:t> 그래프를 나타냄</a:t>
                      </a:r>
                      <a:endParaRPr lang="en-US" altLang="ko-KR" sz="1200" spc="30" noProof="0" dirty="0">
                        <a:latin typeface="맑은 고딕" panose="020B0503020000020004" pitchFamily="50" charset="-127"/>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spc="30" noProof="0" dirty="0">
                          <a:latin typeface="맑은 고딕" panose="020B0503020000020004" pitchFamily="50" charset="-127"/>
                          <a:ea typeface="+mn-ea"/>
                        </a:rPr>
                        <a:t>- 3</a:t>
                      </a:r>
                      <a:r>
                        <a:rPr lang="ko-KR" altLang="en-US" sz="1200" spc="30" noProof="0" dirty="0">
                          <a:latin typeface="맑은 고딕" panose="020B0503020000020004" pitchFamily="50" charset="-127"/>
                          <a:ea typeface="+mn-ea"/>
                        </a:rPr>
                        <a:t>월 </a:t>
                      </a:r>
                      <a:r>
                        <a:rPr lang="en-US" altLang="ko-KR" sz="1200" spc="30" noProof="0" dirty="0">
                          <a:latin typeface="맑은 고딕" panose="020B0503020000020004" pitchFamily="50" charset="-127"/>
                          <a:ea typeface="+mn-ea"/>
                        </a:rPr>
                        <a:t>1</a:t>
                      </a:r>
                      <a:r>
                        <a:rPr lang="ko-KR" altLang="en-US" sz="1200" spc="30" noProof="0" dirty="0">
                          <a:latin typeface="맑은 고딕" panose="020B0503020000020004" pitchFamily="50" charset="-127"/>
                          <a:ea typeface="+mn-ea"/>
                        </a:rPr>
                        <a:t>일에 급진적으로 배달 건수가 증가한 원인은 </a:t>
                      </a:r>
                      <a:r>
                        <a:rPr lang="en-US" altLang="ko-KR" sz="1200" spc="30" noProof="0" dirty="0">
                          <a:latin typeface="맑은 고딕" panose="020B0503020000020004" pitchFamily="50" charset="-127"/>
                          <a:ea typeface="+mn-ea"/>
                        </a:rPr>
                        <a:t>Covid19</a:t>
                      </a:r>
                      <a:r>
                        <a:rPr lang="ko-KR" altLang="en-US" sz="1200" spc="30" noProof="0" dirty="0">
                          <a:latin typeface="맑은 고딕" panose="020B0503020000020004" pitchFamily="50" charset="-127"/>
                          <a:ea typeface="+mn-ea"/>
                        </a:rPr>
                        <a:t>와 주말이외의 요인이 있을 것으로 판단됨</a:t>
                      </a: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하지만 그 요인은 불명확함</a:t>
                      </a:r>
                      <a:endParaRPr lang="en-US" altLang="ko-KR" sz="1200" spc="30" noProof="0" dirty="0">
                        <a:latin typeface="맑은 고딕" panose="020B0503020000020004" pitchFamily="50" charset="-127"/>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서울특별시는 </a:t>
                      </a:r>
                      <a:r>
                        <a:rPr lang="en-US" altLang="ko-KR" sz="1200" spc="30" noProof="0" dirty="0">
                          <a:latin typeface="맑은 고딕" panose="020B0503020000020004" pitchFamily="50" charset="-127"/>
                          <a:ea typeface="+mn-ea"/>
                        </a:rPr>
                        <a:t>Covid19 </a:t>
                      </a:r>
                      <a:r>
                        <a:rPr lang="ko-KR" altLang="en-US" sz="1200" spc="30" noProof="0" dirty="0" err="1">
                          <a:latin typeface="맑은 고딕" panose="020B0503020000020004" pitchFamily="50" charset="-127"/>
                          <a:ea typeface="+mn-ea"/>
                        </a:rPr>
                        <a:t>확진자의</a:t>
                      </a:r>
                      <a:r>
                        <a:rPr lang="ko-KR" altLang="en-US" sz="1200" spc="30" noProof="0" dirty="0">
                          <a:latin typeface="맑은 고딕" panose="020B0503020000020004" pitchFamily="50" charset="-127"/>
                          <a:ea typeface="+mn-ea"/>
                        </a:rPr>
                        <a:t> 증가와는 무관하게 월별로 배달 건수가 비슷했지만</a:t>
                      </a: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경기도는 </a:t>
                      </a:r>
                      <a:r>
                        <a:rPr lang="en-US" altLang="ko-KR" sz="1200" spc="30" noProof="0" dirty="0">
                          <a:latin typeface="맑은 고딕" panose="020B0503020000020004" pitchFamily="50" charset="-127"/>
                          <a:ea typeface="+mn-ea"/>
                        </a:rPr>
                        <a:t>Covid19 </a:t>
                      </a:r>
                      <a:r>
                        <a:rPr lang="ko-KR" altLang="en-US" sz="1200" spc="30" noProof="0" dirty="0" err="1">
                          <a:latin typeface="맑은 고딕" panose="020B0503020000020004" pitchFamily="50" charset="-127"/>
                          <a:ea typeface="+mn-ea"/>
                        </a:rPr>
                        <a:t>확진자가</a:t>
                      </a:r>
                      <a:r>
                        <a:rPr lang="ko-KR" altLang="en-US" sz="1200" spc="30" noProof="0" dirty="0">
                          <a:latin typeface="맑은 고딕" panose="020B0503020000020004" pitchFamily="50" charset="-127"/>
                          <a:ea typeface="+mn-ea"/>
                        </a:rPr>
                        <a:t> 증가함에 따라 배달 건수도 증가함</a:t>
                      </a:r>
                      <a:endParaRPr lang="en-US" altLang="ko-KR" sz="1200" spc="30" noProof="0" dirty="0">
                        <a:latin typeface="맑은 고딕" panose="020B0503020000020004" pitchFamily="50" charset="-127"/>
                        <a:ea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ko-KR" sz="1200" spc="30" noProof="0" dirty="0">
                          <a:latin typeface="맑은 고딕" panose="020B0503020000020004" pitchFamily="50" charset="-127"/>
                          <a:ea typeface="+mn-ea"/>
                        </a:rPr>
                        <a:t>5</a:t>
                      </a:r>
                      <a:r>
                        <a:rPr lang="ko-KR" altLang="en-US" sz="1200" spc="30" noProof="0" dirty="0">
                          <a:latin typeface="맑은 고딕" panose="020B0503020000020004" pitchFamily="50" charset="-127"/>
                          <a:ea typeface="+mn-ea"/>
                        </a:rPr>
                        <a:t>월 </a:t>
                      </a:r>
                      <a:r>
                        <a:rPr lang="en-US" altLang="ko-KR" sz="1200" spc="30" noProof="0" dirty="0">
                          <a:latin typeface="맑은 고딕" panose="020B0503020000020004" pitchFamily="50" charset="-127"/>
                          <a:ea typeface="+mn-ea"/>
                        </a:rPr>
                        <a:t>18</a:t>
                      </a:r>
                      <a:r>
                        <a:rPr lang="ko-KR" altLang="en-US" sz="1200" spc="30" noProof="0" dirty="0">
                          <a:latin typeface="맑은 고딕" panose="020B0503020000020004" pitchFamily="50" charset="-127"/>
                          <a:ea typeface="+mn-ea"/>
                        </a:rPr>
                        <a:t>일은 배달 건수 데이터 누락으로 인해 그래프에 나타나지 않음</a:t>
                      </a:r>
                      <a:endParaRPr lang="ko-KR" altLang="en-US" sz="1200" spc="30" noProof="0" dirty="0">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sp>
        <p:nvSpPr>
          <p:cNvPr id="5" name="제목 5">
            <a:extLst>
              <a:ext uri="{FF2B5EF4-FFF2-40B4-BE49-F238E27FC236}">
                <a16:creationId xmlns:a16="http://schemas.microsoft.com/office/drawing/2014/main" id="{E2DB7B5F-BD31-4B29-9DD5-BB7DFF13E216}"/>
              </a:ext>
            </a:extLst>
          </p:cNvPr>
          <p:cNvSpPr txBox="1">
            <a:spLocks/>
          </p:cNvSpPr>
          <p:nvPr/>
        </p:nvSpPr>
        <p:spPr>
          <a:xfrm>
            <a:off x="341049" y="675546"/>
            <a:ext cx="3258843"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4 I </a:t>
            </a:r>
            <a:r>
              <a:rPr lang="ko-KR" altLang="en-US" sz="1400" dirty="0">
                <a:latin typeface="나눔스퀘어 Light" panose="020B0600000101010101" pitchFamily="50" charset="-127"/>
                <a:ea typeface="나눔스퀘어 Light" panose="020B0600000101010101" pitchFamily="50" charset="-127"/>
              </a:rPr>
              <a:t>지역별 배달 건수 분석</a:t>
            </a:r>
          </a:p>
        </p:txBody>
      </p:sp>
      <p:sp>
        <p:nvSpPr>
          <p:cNvPr id="6" name="제목 5">
            <a:extLst>
              <a:ext uri="{FF2B5EF4-FFF2-40B4-BE49-F238E27FC236}">
                <a16:creationId xmlns:a16="http://schemas.microsoft.com/office/drawing/2014/main" id="{CB6F5CBD-4E71-42DF-9D82-929214E97527}"/>
              </a:ext>
            </a:extLst>
          </p:cNvPr>
          <p:cNvSpPr txBox="1">
            <a:spLocks/>
          </p:cNvSpPr>
          <p:nvPr/>
        </p:nvSpPr>
        <p:spPr>
          <a:xfrm>
            <a:off x="333242" y="961146"/>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a:t>
            </a:r>
            <a:r>
              <a:rPr lang="en-US" altLang="ko-KR" sz="2400" dirty="0">
                <a:latin typeface="나눔스퀘어 ExtraBold" panose="020B0600000101010101" pitchFamily="50" charset="-127"/>
                <a:ea typeface="나눔스퀘어 ExtraBold" panose="020B0600000101010101" pitchFamily="50" charset="-127"/>
              </a:rPr>
              <a:t> Covid19</a:t>
            </a:r>
            <a:r>
              <a:rPr lang="ko-KR" altLang="en-US" sz="2400" dirty="0">
                <a:latin typeface="나눔스퀘어 ExtraBold" panose="020B0600000101010101" pitchFamily="50" charset="-127"/>
                <a:ea typeface="나눔스퀘어 ExtraBold" panose="020B0600000101010101" pitchFamily="50" charset="-127"/>
              </a:rPr>
              <a:t>와 지역별 배달 건수</a:t>
            </a:r>
          </a:p>
        </p:txBody>
      </p:sp>
      <p:pic>
        <p:nvPicPr>
          <p:cNvPr id="7" name="그림 6">
            <a:extLst>
              <a:ext uri="{FF2B5EF4-FFF2-40B4-BE49-F238E27FC236}">
                <a16:creationId xmlns:a16="http://schemas.microsoft.com/office/drawing/2014/main" id="{CA6D65B8-793F-4CB9-80C8-291D442F3F12}"/>
              </a:ext>
            </a:extLst>
          </p:cNvPr>
          <p:cNvPicPr>
            <a:picLocks noChangeAspect="1"/>
          </p:cNvPicPr>
          <p:nvPr/>
        </p:nvPicPr>
        <p:blipFill>
          <a:blip r:embed="rId2"/>
          <a:stretch>
            <a:fillRect/>
          </a:stretch>
        </p:blipFill>
        <p:spPr>
          <a:xfrm>
            <a:off x="107504" y="1361256"/>
            <a:ext cx="8892480" cy="3653342"/>
          </a:xfrm>
          <a:prstGeom prst="rect">
            <a:avLst/>
          </a:prstGeom>
        </p:spPr>
      </p:pic>
    </p:spTree>
    <p:extLst>
      <p:ext uri="{BB962C8B-B14F-4D97-AF65-F5344CB8AC3E}">
        <p14:creationId xmlns:p14="http://schemas.microsoft.com/office/powerpoint/2010/main" val="4099255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D2938D0D-8A9E-4EA8-8403-FDA950CED98A}"/>
              </a:ext>
            </a:extLst>
          </p:cNvPr>
          <p:cNvSpPr/>
          <p:nvPr/>
        </p:nvSpPr>
        <p:spPr>
          <a:xfrm>
            <a:off x="0" y="0"/>
            <a:ext cx="9144000" cy="6858000"/>
          </a:xfrm>
          <a:prstGeom prst="rect">
            <a:avLst/>
          </a:prstGeom>
          <a:solidFill>
            <a:srgbClr val="7FC3B6"/>
          </a:solidFill>
        </p:spPr>
        <p:txBody>
          <a:bodyPr wrap="non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3" name="사각형: 둥근 모서리 2">
            <a:extLst>
              <a:ext uri="{FF2B5EF4-FFF2-40B4-BE49-F238E27FC236}">
                <a16:creationId xmlns:a16="http://schemas.microsoft.com/office/drawing/2014/main" id="{346D6AD2-8CA6-4C86-943B-7AF13C54C558}"/>
              </a:ext>
            </a:extLst>
          </p:cNvPr>
          <p:cNvSpPr/>
          <p:nvPr/>
        </p:nvSpPr>
        <p:spPr>
          <a:xfrm>
            <a:off x="2195736" y="2024844"/>
            <a:ext cx="4752528" cy="2520280"/>
          </a:xfrm>
          <a:prstGeom prst="roundRect">
            <a:avLst/>
          </a:prstGeom>
          <a:solidFill>
            <a:schemeClr val="bg1">
              <a:lumMod val="95000"/>
            </a:schemeClr>
          </a:solidFill>
        </p:spPr>
        <p:txBody>
          <a:bodyPr wrap="non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5" name="TextBox 4">
            <a:extLst>
              <a:ext uri="{FF2B5EF4-FFF2-40B4-BE49-F238E27FC236}">
                <a16:creationId xmlns:a16="http://schemas.microsoft.com/office/drawing/2014/main" id="{8390D146-C17C-4FFF-8B89-C2621D0CE741}"/>
              </a:ext>
            </a:extLst>
          </p:cNvPr>
          <p:cNvSpPr txBox="1"/>
          <p:nvPr/>
        </p:nvSpPr>
        <p:spPr>
          <a:xfrm>
            <a:off x="2195736" y="2650654"/>
            <a:ext cx="4752528" cy="1282402"/>
          </a:xfrm>
          <a:prstGeom prst="rect">
            <a:avLst/>
          </a:prstGeom>
          <a:noFill/>
          <a:ln w="3175">
            <a:noFill/>
          </a:ln>
          <a:effectLst/>
        </p:spPr>
        <p:txBody>
          <a:bodyPr wrap="square" lIns="0" tIns="0" rIns="0" bIns="0" rtlCol="0">
            <a:spAutoFit/>
          </a:bodyPr>
          <a:lstStyle/>
          <a:p>
            <a:pPr algn="ctr" defTabSz="975022" latinLnBrk="0">
              <a:spcBef>
                <a:spcPts val="500"/>
              </a:spcBef>
              <a:buClr>
                <a:schemeClr val="tx1">
                  <a:lumMod val="65000"/>
                  <a:lumOff val="35000"/>
                </a:schemeClr>
              </a:buClr>
              <a:buSzPct val="60000"/>
            </a:pPr>
            <a:r>
              <a:rPr lang="en-US" altLang="ko-KR" sz="4400" b="1" spc="-60" dirty="0">
                <a:solidFill>
                  <a:schemeClr val="tx1">
                    <a:lumMod val="65000"/>
                    <a:lumOff val="35000"/>
                  </a:schemeClr>
                </a:solidFill>
                <a:latin typeface="+mn-ea"/>
              </a:rPr>
              <a:t>PART 5</a:t>
            </a:r>
          </a:p>
          <a:p>
            <a:pPr algn="ctr" defTabSz="975022" latinLnBrk="0">
              <a:spcBef>
                <a:spcPts val="500"/>
              </a:spcBef>
              <a:buClr>
                <a:schemeClr val="tx1">
                  <a:lumMod val="65000"/>
                  <a:lumOff val="35000"/>
                </a:schemeClr>
              </a:buClr>
              <a:buSzPct val="60000"/>
            </a:pPr>
            <a:endParaRPr lang="en-US" altLang="ko-KR" sz="1100" b="1" spc="-60" dirty="0">
              <a:solidFill>
                <a:schemeClr val="tx1">
                  <a:lumMod val="65000"/>
                  <a:lumOff val="35000"/>
                </a:schemeClr>
              </a:solidFill>
              <a:latin typeface="+mn-ea"/>
            </a:endParaRPr>
          </a:p>
          <a:p>
            <a:pPr algn="ctr" defTabSz="975022" latinLnBrk="0">
              <a:spcBef>
                <a:spcPts val="500"/>
              </a:spcBef>
              <a:buClr>
                <a:schemeClr val="tx1">
                  <a:lumMod val="65000"/>
                  <a:lumOff val="35000"/>
                </a:schemeClr>
              </a:buClr>
              <a:buSzPct val="60000"/>
            </a:pPr>
            <a:r>
              <a:rPr lang="ko-KR" altLang="en-US" sz="2000" b="1" spc="-60" dirty="0">
                <a:solidFill>
                  <a:schemeClr val="tx1">
                    <a:lumMod val="65000"/>
                    <a:lumOff val="35000"/>
                  </a:schemeClr>
                </a:solidFill>
                <a:latin typeface="+mn-ea"/>
              </a:rPr>
              <a:t>서울특별시 구별  배달 건수 분석</a:t>
            </a:r>
          </a:p>
        </p:txBody>
      </p:sp>
    </p:spTree>
    <p:extLst>
      <p:ext uri="{BB962C8B-B14F-4D97-AF65-F5344CB8AC3E}">
        <p14:creationId xmlns:p14="http://schemas.microsoft.com/office/powerpoint/2010/main" val="1527758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F2656734-9151-4DEE-8B38-2086A549D8EE}"/>
              </a:ext>
            </a:extLst>
          </p:cNvPr>
          <p:cNvSpPr>
            <a:spLocks noGrp="1"/>
          </p:cNvSpPr>
          <p:nvPr>
            <p:ph type="sldNum" sz="quarter" idx="12"/>
          </p:nvPr>
        </p:nvSpPr>
        <p:spPr/>
        <p:txBody>
          <a:bodyPr/>
          <a:lstStyle/>
          <a:p>
            <a:fld id="{3ABC768E-094C-1348-9D29-2163BD33EBDB}" type="slidenum">
              <a:rPr kumimoji="1" lang="ko-KR" altLang="en-US" smtClean="0"/>
              <a:pPr/>
              <a:t>25</a:t>
            </a:fld>
            <a:endParaRPr kumimoji="1" lang="ko-KR" altLang="en-US" dirty="0"/>
          </a:p>
        </p:txBody>
      </p:sp>
      <p:graphicFrame>
        <p:nvGraphicFramePr>
          <p:cNvPr id="3" name="표 2">
            <a:extLst>
              <a:ext uri="{FF2B5EF4-FFF2-40B4-BE49-F238E27FC236}">
                <a16:creationId xmlns:a16="http://schemas.microsoft.com/office/drawing/2014/main" id="{C8D3E549-B789-4297-9B53-5F20C7807B28}"/>
              </a:ext>
            </a:extLst>
          </p:cNvPr>
          <p:cNvGraphicFramePr>
            <a:graphicFrameLocks noGrp="1"/>
          </p:cNvGraphicFramePr>
          <p:nvPr>
            <p:extLst>
              <p:ext uri="{D42A27DB-BD31-4B8C-83A1-F6EECF244321}">
                <p14:modId xmlns:p14="http://schemas.microsoft.com/office/powerpoint/2010/main" val="1372431493"/>
              </p:ext>
            </p:extLst>
          </p:nvPr>
        </p:nvGraphicFramePr>
        <p:xfrm>
          <a:off x="859929" y="5300007"/>
          <a:ext cx="7224822" cy="1405357"/>
        </p:xfrm>
        <a:graphic>
          <a:graphicData uri="http://schemas.openxmlformats.org/drawingml/2006/table">
            <a:tbl>
              <a:tblPr>
                <a:tableStyleId>{5C22544A-7EE6-4342-B048-85BDC9FD1C3A}</a:tableStyleId>
              </a:tblPr>
              <a:tblGrid>
                <a:gridCol w="7224822">
                  <a:extLst>
                    <a:ext uri="{9D8B030D-6E8A-4147-A177-3AD203B41FA5}">
                      <a16:colId xmlns:a16="http://schemas.microsoft.com/office/drawing/2014/main" val="493813631"/>
                    </a:ext>
                  </a:extLst>
                </a:gridCol>
              </a:tblGrid>
              <a:tr h="298075">
                <a:tc>
                  <a:txBody>
                    <a:bodyPr/>
                    <a:lstStyle/>
                    <a:p>
                      <a:pPr rtl="0"/>
                      <a:r>
                        <a:rPr lang="ko-KR" altLang="en-US" sz="1600" b="1" noProof="0" dirty="0">
                          <a:solidFill>
                            <a:schemeClr val="tx1"/>
                          </a:solidFill>
                          <a:latin typeface="맑은 고딕" panose="020B0503020000020004" pitchFamily="50" charset="-127"/>
                          <a:ea typeface="맑은 고딕" panose="020B0503020000020004" pitchFamily="50" charset="-127"/>
                        </a:rPr>
                        <a:t>서울특별시 구별로 인구 차이에 따라 배달 건수 차이가 얼마나 날까</a:t>
                      </a:r>
                      <a:r>
                        <a:rPr lang="en-US" altLang="ko-KR" sz="1600" b="1" noProof="0" dirty="0">
                          <a:solidFill>
                            <a:schemeClr val="tx1"/>
                          </a:solidFill>
                          <a:latin typeface="맑은 고딕" panose="020B0503020000020004" pitchFamily="50" charset="-127"/>
                          <a:ea typeface="맑은 고딕" panose="020B0503020000020004" pitchFamily="50" charset="-127"/>
                        </a:rPr>
                        <a:t>?</a:t>
                      </a:r>
                      <a:endParaRPr lang="ko-KR" altLang="en-US" sz="1600" b="1" noProof="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FC3B6"/>
                    </a:solidFill>
                  </a:tcPr>
                </a:tc>
                <a:extLst>
                  <a:ext uri="{0D108BD9-81ED-4DB2-BD59-A6C34878D82A}">
                    <a16:rowId xmlns:a16="http://schemas.microsoft.com/office/drawing/2014/main" val="2570369641"/>
                  </a:ext>
                </a:extLst>
              </a:tr>
              <a:tr h="1070077">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mn-ea"/>
                        </a:rPr>
                        <a:t>구별 인구 순위 송파</a:t>
                      </a:r>
                      <a:r>
                        <a:rPr lang="en-US" altLang="ko-KR" sz="1200" spc="30" noProof="0" dirty="0">
                          <a:latin typeface="맑은 고딕" panose="020B0503020000020004" pitchFamily="50" charset="-127"/>
                          <a:ea typeface="+mn-ea"/>
                        </a:rPr>
                        <a:t>&gt; </a:t>
                      </a:r>
                      <a:r>
                        <a:rPr lang="ko-KR" altLang="en-US" sz="1200" spc="30" noProof="0" dirty="0">
                          <a:latin typeface="맑은 고딕" panose="020B0503020000020004" pitchFamily="50" charset="-127"/>
                          <a:ea typeface="+mn-ea"/>
                        </a:rPr>
                        <a:t>강서</a:t>
                      </a:r>
                      <a:r>
                        <a:rPr lang="en-US" altLang="ko-KR" sz="1200" spc="30" noProof="0" dirty="0">
                          <a:latin typeface="맑은 고딕" panose="020B0503020000020004" pitchFamily="50" charset="-127"/>
                          <a:ea typeface="+mn-ea"/>
                        </a:rPr>
                        <a:t>&gt; </a:t>
                      </a:r>
                      <a:r>
                        <a:rPr lang="ko-KR" altLang="en-US" sz="1200" spc="30" noProof="0" dirty="0">
                          <a:latin typeface="맑은 고딕" panose="020B0503020000020004" pitchFamily="50" charset="-127"/>
                          <a:ea typeface="+mn-ea"/>
                        </a:rPr>
                        <a:t>강남 순이지만 배달 건수 순위는 구로구</a:t>
                      </a:r>
                      <a:r>
                        <a:rPr lang="en-US" altLang="ko-KR" sz="1200" spc="30" noProof="0" dirty="0">
                          <a:latin typeface="맑은 고딕" panose="020B0503020000020004" pitchFamily="50" charset="-127"/>
                          <a:ea typeface="+mn-ea"/>
                        </a:rPr>
                        <a:t>&gt; </a:t>
                      </a:r>
                      <a:r>
                        <a:rPr lang="ko-KR" altLang="en-US" sz="1200" spc="30" noProof="0" dirty="0">
                          <a:latin typeface="맑은 고딕" panose="020B0503020000020004" pitchFamily="50" charset="-127"/>
                          <a:ea typeface="+mn-ea"/>
                        </a:rPr>
                        <a:t>금천구</a:t>
                      </a:r>
                      <a:r>
                        <a:rPr lang="en-US" altLang="ko-KR" sz="1200" spc="30" noProof="0" dirty="0">
                          <a:latin typeface="맑은 고딕" panose="020B0503020000020004" pitchFamily="50" charset="-127"/>
                          <a:ea typeface="+mn-ea"/>
                        </a:rPr>
                        <a:t>&gt; </a:t>
                      </a:r>
                      <a:r>
                        <a:rPr lang="ko-KR" altLang="en-US" sz="1200" spc="30" noProof="0" dirty="0">
                          <a:latin typeface="맑은 고딕" panose="020B0503020000020004" pitchFamily="50" charset="-127"/>
                          <a:ea typeface="+mn-ea"/>
                        </a:rPr>
                        <a:t>영등포구 순</a:t>
                      </a:r>
                      <a:endParaRPr lang="en-US" altLang="ko-KR" sz="1200" spc="30" noProof="0" dirty="0">
                        <a:latin typeface="맑은 고딕" panose="020B0503020000020004" pitchFamily="50" charset="-127"/>
                        <a:ea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mn-ea"/>
                        </a:rPr>
                        <a:t>배달 데이터를 수집하는 업체의 구별 데이터 불균형으로 인해 표본차이가 많이 나기 때문에 구별 인구수에 따른 배달 건수 상관관계를 분석할 수 없음</a:t>
                      </a:r>
                      <a:endParaRPr lang="en-US" altLang="ko-KR" sz="1200" spc="30" noProof="0" dirty="0">
                        <a:latin typeface="맑은 고딕" panose="020B0503020000020004" pitchFamily="50" charset="-127"/>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배달 건수 표본이 많은 구로구</a:t>
                      </a: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금천구</a:t>
                      </a: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영등포구 지역의 배달 건수만 신뢰성을 갖는다고 판단하여 구로구</a:t>
                      </a: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금천구</a:t>
                      </a: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영등포구 세 지역에 대해서만 추가 분석을 진행함</a:t>
                      </a:r>
                      <a:endParaRPr lang="en-US" altLang="ko-KR" sz="1200" spc="30" noProof="0" dirty="0">
                        <a:latin typeface="맑은 고딕" panose="020B0503020000020004" pitchFamily="50" charset="-127"/>
                        <a:ea typeface="+mn-ea"/>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sp>
        <p:nvSpPr>
          <p:cNvPr id="5" name="제목 5">
            <a:extLst>
              <a:ext uri="{FF2B5EF4-FFF2-40B4-BE49-F238E27FC236}">
                <a16:creationId xmlns:a16="http://schemas.microsoft.com/office/drawing/2014/main" id="{E2DB7B5F-BD31-4B29-9DD5-BB7DFF13E216}"/>
              </a:ext>
            </a:extLst>
          </p:cNvPr>
          <p:cNvSpPr txBox="1">
            <a:spLocks/>
          </p:cNvSpPr>
          <p:nvPr/>
        </p:nvSpPr>
        <p:spPr>
          <a:xfrm>
            <a:off x="341049" y="675546"/>
            <a:ext cx="3546875"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5 I </a:t>
            </a:r>
            <a:r>
              <a:rPr lang="ko-KR" altLang="en-US" sz="1400" dirty="0">
                <a:latin typeface="나눔스퀘어 Light" panose="020B0600000101010101" pitchFamily="50" charset="-127"/>
                <a:ea typeface="나눔스퀘어 Light" panose="020B0600000101010101" pitchFamily="50" charset="-127"/>
              </a:rPr>
              <a:t>서울특별시 구별 배달 건수 분석</a:t>
            </a:r>
          </a:p>
        </p:txBody>
      </p:sp>
      <p:sp>
        <p:nvSpPr>
          <p:cNvPr id="6" name="제목 5">
            <a:extLst>
              <a:ext uri="{FF2B5EF4-FFF2-40B4-BE49-F238E27FC236}">
                <a16:creationId xmlns:a16="http://schemas.microsoft.com/office/drawing/2014/main" id="{CB6F5CBD-4E71-42DF-9D82-929214E97527}"/>
              </a:ext>
            </a:extLst>
          </p:cNvPr>
          <p:cNvSpPr txBox="1">
            <a:spLocks/>
          </p:cNvSpPr>
          <p:nvPr/>
        </p:nvSpPr>
        <p:spPr>
          <a:xfrm>
            <a:off x="341049" y="960588"/>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a:t>
            </a:r>
            <a:r>
              <a:rPr lang="en-US" altLang="ko-KR" sz="2400" dirty="0">
                <a:latin typeface="나눔스퀘어 ExtraBold" panose="020B0600000101010101" pitchFamily="50" charset="-127"/>
                <a:ea typeface="나눔스퀘어 ExtraBold" panose="020B0600000101010101" pitchFamily="50" charset="-127"/>
              </a:rPr>
              <a:t> </a:t>
            </a:r>
            <a:r>
              <a:rPr lang="ko-KR" altLang="en-US" sz="2400" dirty="0">
                <a:latin typeface="나눔스퀘어 ExtraBold" panose="020B0600000101010101" pitchFamily="50" charset="-127"/>
                <a:ea typeface="나눔스퀘어 ExtraBold" panose="020B0600000101010101" pitchFamily="50" charset="-127"/>
              </a:rPr>
              <a:t>서울특별시 구별 배달 건수</a:t>
            </a:r>
          </a:p>
        </p:txBody>
      </p:sp>
      <p:pic>
        <p:nvPicPr>
          <p:cNvPr id="8" name="그림 7">
            <a:extLst>
              <a:ext uri="{FF2B5EF4-FFF2-40B4-BE49-F238E27FC236}">
                <a16:creationId xmlns:a16="http://schemas.microsoft.com/office/drawing/2014/main" id="{E9FD647D-4686-4338-A355-A50583670549}"/>
              </a:ext>
            </a:extLst>
          </p:cNvPr>
          <p:cNvPicPr>
            <a:picLocks noChangeAspect="1"/>
          </p:cNvPicPr>
          <p:nvPr/>
        </p:nvPicPr>
        <p:blipFill>
          <a:blip r:embed="rId2"/>
          <a:stretch>
            <a:fillRect/>
          </a:stretch>
        </p:blipFill>
        <p:spPr>
          <a:xfrm>
            <a:off x="71501" y="1347159"/>
            <a:ext cx="4536503" cy="3883250"/>
          </a:xfrm>
          <a:prstGeom prst="rect">
            <a:avLst/>
          </a:prstGeom>
        </p:spPr>
      </p:pic>
      <p:pic>
        <p:nvPicPr>
          <p:cNvPr id="7" name="그림 6">
            <a:extLst>
              <a:ext uri="{FF2B5EF4-FFF2-40B4-BE49-F238E27FC236}">
                <a16:creationId xmlns:a16="http://schemas.microsoft.com/office/drawing/2014/main" id="{7EE2DD4E-915A-4835-A42A-A5E28BA0F359}"/>
              </a:ext>
            </a:extLst>
          </p:cNvPr>
          <p:cNvPicPr>
            <a:picLocks noChangeAspect="1"/>
          </p:cNvPicPr>
          <p:nvPr/>
        </p:nvPicPr>
        <p:blipFill>
          <a:blip r:embed="rId3"/>
          <a:stretch>
            <a:fillRect/>
          </a:stretch>
        </p:blipFill>
        <p:spPr>
          <a:xfrm>
            <a:off x="4608004" y="1349684"/>
            <a:ext cx="4464495" cy="3915520"/>
          </a:xfrm>
          <a:prstGeom prst="rect">
            <a:avLst/>
          </a:prstGeom>
        </p:spPr>
      </p:pic>
    </p:spTree>
    <p:extLst>
      <p:ext uri="{BB962C8B-B14F-4D97-AF65-F5344CB8AC3E}">
        <p14:creationId xmlns:p14="http://schemas.microsoft.com/office/powerpoint/2010/main" val="268353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F2656734-9151-4DEE-8B38-2086A549D8EE}"/>
              </a:ext>
            </a:extLst>
          </p:cNvPr>
          <p:cNvSpPr>
            <a:spLocks noGrp="1"/>
          </p:cNvSpPr>
          <p:nvPr>
            <p:ph type="sldNum" sz="quarter" idx="12"/>
          </p:nvPr>
        </p:nvSpPr>
        <p:spPr/>
        <p:txBody>
          <a:bodyPr/>
          <a:lstStyle/>
          <a:p>
            <a:fld id="{3ABC768E-094C-1348-9D29-2163BD33EBDB}" type="slidenum">
              <a:rPr kumimoji="1" lang="ko-KR" altLang="en-US" smtClean="0"/>
              <a:pPr/>
              <a:t>26</a:t>
            </a:fld>
            <a:endParaRPr kumimoji="1" lang="ko-KR" altLang="en-US" dirty="0"/>
          </a:p>
        </p:txBody>
      </p:sp>
      <p:sp>
        <p:nvSpPr>
          <p:cNvPr id="5" name="제목 5">
            <a:extLst>
              <a:ext uri="{FF2B5EF4-FFF2-40B4-BE49-F238E27FC236}">
                <a16:creationId xmlns:a16="http://schemas.microsoft.com/office/drawing/2014/main" id="{E2DB7B5F-BD31-4B29-9DD5-BB7DFF13E216}"/>
              </a:ext>
            </a:extLst>
          </p:cNvPr>
          <p:cNvSpPr txBox="1">
            <a:spLocks/>
          </p:cNvSpPr>
          <p:nvPr/>
        </p:nvSpPr>
        <p:spPr>
          <a:xfrm>
            <a:off x="341049" y="675546"/>
            <a:ext cx="3546875"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5 I </a:t>
            </a:r>
            <a:r>
              <a:rPr lang="ko-KR" altLang="en-US" sz="1400" dirty="0">
                <a:latin typeface="나눔스퀘어 Light" panose="020B0600000101010101" pitchFamily="50" charset="-127"/>
                <a:ea typeface="나눔스퀘어 Light" panose="020B0600000101010101" pitchFamily="50" charset="-127"/>
              </a:rPr>
              <a:t>서울특별시 구별 배달 건수 분석</a:t>
            </a:r>
          </a:p>
        </p:txBody>
      </p:sp>
      <p:sp>
        <p:nvSpPr>
          <p:cNvPr id="6" name="제목 5">
            <a:extLst>
              <a:ext uri="{FF2B5EF4-FFF2-40B4-BE49-F238E27FC236}">
                <a16:creationId xmlns:a16="http://schemas.microsoft.com/office/drawing/2014/main" id="{CB6F5CBD-4E71-42DF-9D82-929214E97527}"/>
              </a:ext>
            </a:extLst>
          </p:cNvPr>
          <p:cNvSpPr txBox="1">
            <a:spLocks/>
          </p:cNvSpPr>
          <p:nvPr/>
        </p:nvSpPr>
        <p:spPr>
          <a:xfrm>
            <a:off x="341049" y="960588"/>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a:t>
            </a:r>
            <a:r>
              <a:rPr lang="en-US" altLang="ko-KR" sz="2400" dirty="0">
                <a:latin typeface="나눔스퀘어 ExtraBold" panose="020B0600000101010101" pitchFamily="50" charset="-127"/>
                <a:ea typeface="나눔스퀘어 ExtraBold" panose="020B0600000101010101" pitchFamily="50" charset="-127"/>
              </a:rPr>
              <a:t> </a:t>
            </a:r>
            <a:r>
              <a:rPr lang="ko-KR" altLang="en-US" sz="2400" dirty="0">
                <a:latin typeface="나눔스퀘어 ExtraBold" panose="020B0600000101010101" pitchFamily="50" charset="-127"/>
                <a:ea typeface="나눔스퀘어 ExtraBold" panose="020B0600000101010101" pitchFamily="50" charset="-127"/>
              </a:rPr>
              <a:t>서울특별시 구별 배달 건수 지도 시각화</a:t>
            </a:r>
          </a:p>
        </p:txBody>
      </p:sp>
      <p:pic>
        <p:nvPicPr>
          <p:cNvPr id="10" name="그림 9" descr="지도이(가) 표시된 사진&#10;&#10;자동 생성된 설명">
            <a:extLst>
              <a:ext uri="{FF2B5EF4-FFF2-40B4-BE49-F238E27FC236}">
                <a16:creationId xmlns:a16="http://schemas.microsoft.com/office/drawing/2014/main" id="{202F24C7-472A-41BF-8D7A-8B984A3A14E3}"/>
              </a:ext>
            </a:extLst>
          </p:cNvPr>
          <p:cNvPicPr>
            <a:picLocks noChangeAspect="1"/>
          </p:cNvPicPr>
          <p:nvPr/>
        </p:nvPicPr>
        <p:blipFill>
          <a:blip r:embed="rId2"/>
          <a:stretch>
            <a:fillRect/>
          </a:stretch>
        </p:blipFill>
        <p:spPr>
          <a:xfrm>
            <a:off x="323528" y="1628800"/>
            <a:ext cx="7629409" cy="4573411"/>
          </a:xfrm>
          <a:prstGeom prst="rect">
            <a:avLst/>
          </a:prstGeom>
        </p:spPr>
      </p:pic>
    </p:spTree>
    <p:extLst>
      <p:ext uri="{BB962C8B-B14F-4D97-AF65-F5344CB8AC3E}">
        <p14:creationId xmlns:p14="http://schemas.microsoft.com/office/powerpoint/2010/main" val="3868213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F2656734-9151-4DEE-8B38-2086A549D8EE}"/>
              </a:ext>
            </a:extLst>
          </p:cNvPr>
          <p:cNvSpPr>
            <a:spLocks noGrp="1"/>
          </p:cNvSpPr>
          <p:nvPr>
            <p:ph type="sldNum" sz="quarter" idx="12"/>
          </p:nvPr>
        </p:nvSpPr>
        <p:spPr/>
        <p:txBody>
          <a:bodyPr/>
          <a:lstStyle/>
          <a:p>
            <a:fld id="{3ABC768E-094C-1348-9D29-2163BD33EBDB}" type="slidenum">
              <a:rPr kumimoji="1" lang="ko-KR" altLang="en-US" smtClean="0"/>
              <a:pPr/>
              <a:t>27</a:t>
            </a:fld>
            <a:endParaRPr kumimoji="1" lang="ko-KR" altLang="en-US" dirty="0"/>
          </a:p>
        </p:txBody>
      </p:sp>
      <p:graphicFrame>
        <p:nvGraphicFramePr>
          <p:cNvPr id="3" name="표 2">
            <a:extLst>
              <a:ext uri="{FF2B5EF4-FFF2-40B4-BE49-F238E27FC236}">
                <a16:creationId xmlns:a16="http://schemas.microsoft.com/office/drawing/2014/main" id="{C8D3E549-B789-4297-9B53-5F20C7807B28}"/>
              </a:ext>
            </a:extLst>
          </p:cNvPr>
          <p:cNvGraphicFramePr>
            <a:graphicFrameLocks noGrp="1"/>
          </p:cNvGraphicFramePr>
          <p:nvPr>
            <p:extLst>
              <p:ext uri="{D42A27DB-BD31-4B8C-83A1-F6EECF244321}">
                <p14:modId xmlns:p14="http://schemas.microsoft.com/office/powerpoint/2010/main" val="1502139675"/>
              </p:ext>
            </p:extLst>
          </p:nvPr>
        </p:nvGraphicFramePr>
        <p:xfrm>
          <a:off x="859929" y="5300007"/>
          <a:ext cx="7224822" cy="1405357"/>
        </p:xfrm>
        <a:graphic>
          <a:graphicData uri="http://schemas.openxmlformats.org/drawingml/2006/table">
            <a:tbl>
              <a:tblPr>
                <a:tableStyleId>{5C22544A-7EE6-4342-B048-85BDC9FD1C3A}</a:tableStyleId>
              </a:tblPr>
              <a:tblGrid>
                <a:gridCol w="7224822">
                  <a:extLst>
                    <a:ext uri="{9D8B030D-6E8A-4147-A177-3AD203B41FA5}">
                      <a16:colId xmlns:a16="http://schemas.microsoft.com/office/drawing/2014/main" val="493813631"/>
                    </a:ext>
                  </a:extLst>
                </a:gridCol>
              </a:tblGrid>
              <a:tr h="298075">
                <a:tc>
                  <a:txBody>
                    <a:bodyPr/>
                    <a:lstStyle/>
                    <a:p>
                      <a:pPr rtl="0"/>
                      <a:r>
                        <a:rPr lang="ko-KR" altLang="en-US" sz="1600" b="1" noProof="0" dirty="0">
                          <a:solidFill>
                            <a:schemeClr val="tx1"/>
                          </a:solidFill>
                          <a:latin typeface="맑은 고딕" panose="020B0503020000020004" pitchFamily="50" charset="-127"/>
                          <a:ea typeface="맑은 고딕" panose="020B0503020000020004" pitchFamily="50" charset="-127"/>
                        </a:rPr>
                        <a:t>서울특별시 구별로 배달 음식점 점포 수 차이가 얼마나 날까</a:t>
                      </a:r>
                      <a:r>
                        <a:rPr lang="en-US" altLang="ko-KR" sz="1600" b="1" noProof="0" dirty="0">
                          <a:solidFill>
                            <a:schemeClr val="tx1"/>
                          </a:solidFill>
                          <a:latin typeface="맑은 고딕" panose="020B0503020000020004" pitchFamily="50" charset="-127"/>
                          <a:ea typeface="맑은 고딕" panose="020B0503020000020004" pitchFamily="50" charset="-127"/>
                        </a:rPr>
                        <a:t>?</a:t>
                      </a:r>
                      <a:endParaRPr lang="ko-KR" altLang="en-US" sz="1600" b="1" noProof="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FC3B6"/>
                    </a:solidFill>
                  </a:tcPr>
                </a:tc>
                <a:extLst>
                  <a:ext uri="{0D108BD9-81ED-4DB2-BD59-A6C34878D82A}">
                    <a16:rowId xmlns:a16="http://schemas.microsoft.com/office/drawing/2014/main" val="2570369641"/>
                  </a:ext>
                </a:extLst>
              </a:tr>
              <a:tr h="1070077">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mn-ea"/>
                        </a:rPr>
                        <a:t>배달상점의 수를 확인해보니 구로구에 </a:t>
                      </a:r>
                      <a:r>
                        <a:rPr lang="en-US" altLang="ko-KR" sz="1200" spc="30" noProof="0" dirty="0">
                          <a:latin typeface="맑은 고딕" panose="020B0503020000020004" pitchFamily="50" charset="-127"/>
                          <a:ea typeface="+mn-ea"/>
                        </a:rPr>
                        <a:t>438</a:t>
                      </a:r>
                      <a:r>
                        <a:rPr lang="ko-KR" altLang="en-US" sz="1200" spc="30" noProof="0" dirty="0">
                          <a:latin typeface="맑은 고딕" panose="020B0503020000020004" pitchFamily="50" charset="-127"/>
                          <a:ea typeface="+mn-ea"/>
                        </a:rPr>
                        <a:t>개로 가장 많았고</a:t>
                      </a: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영등포구</a:t>
                      </a: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금천구 순으로 배달상점의 수가 많음</a:t>
                      </a:r>
                      <a:endParaRPr lang="en-US" altLang="ko-KR" sz="1200" spc="30" noProof="0" dirty="0">
                        <a:latin typeface="맑은 고딕" panose="020B0503020000020004" pitchFamily="50" charset="-127"/>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200" spc="30" noProof="0" dirty="0">
                        <a:latin typeface="맑은 고딕" panose="020B0503020000020004" pitchFamily="50" charset="-127"/>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수집된 배달 건수 데이터가 구별로 불균형 하여 현재 나타난 배달 음식점 수는 배달 건수 데이터와 비례한 것이지</a:t>
                      </a: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구별 인구와 점포수와의 상관관계를 나타낼 수 없다고 판단</a:t>
                      </a:r>
                      <a:endParaRPr lang="en-US" altLang="ko-KR" sz="1200" spc="30" noProof="0" dirty="0">
                        <a:latin typeface="맑은 고딕" panose="020B0503020000020004" pitchFamily="50" charset="-127"/>
                        <a:ea typeface="+mn-ea"/>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sp>
        <p:nvSpPr>
          <p:cNvPr id="5" name="제목 5">
            <a:extLst>
              <a:ext uri="{FF2B5EF4-FFF2-40B4-BE49-F238E27FC236}">
                <a16:creationId xmlns:a16="http://schemas.microsoft.com/office/drawing/2014/main" id="{E2DB7B5F-BD31-4B29-9DD5-BB7DFF13E216}"/>
              </a:ext>
            </a:extLst>
          </p:cNvPr>
          <p:cNvSpPr txBox="1">
            <a:spLocks/>
          </p:cNvSpPr>
          <p:nvPr/>
        </p:nvSpPr>
        <p:spPr>
          <a:xfrm>
            <a:off x="341049" y="675546"/>
            <a:ext cx="3546875"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5 I </a:t>
            </a:r>
            <a:r>
              <a:rPr lang="ko-KR" altLang="en-US" sz="1400" dirty="0">
                <a:latin typeface="나눔스퀘어 Light" panose="020B0600000101010101" pitchFamily="50" charset="-127"/>
                <a:ea typeface="나눔스퀘어 Light" panose="020B0600000101010101" pitchFamily="50" charset="-127"/>
              </a:rPr>
              <a:t>서울특별시 구별 배달 건수 분석</a:t>
            </a:r>
          </a:p>
        </p:txBody>
      </p:sp>
      <p:sp>
        <p:nvSpPr>
          <p:cNvPr id="6" name="제목 5">
            <a:extLst>
              <a:ext uri="{FF2B5EF4-FFF2-40B4-BE49-F238E27FC236}">
                <a16:creationId xmlns:a16="http://schemas.microsoft.com/office/drawing/2014/main" id="{CB6F5CBD-4E71-42DF-9D82-929214E97527}"/>
              </a:ext>
            </a:extLst>
          </p:cNvPr>
          <p:cNvSpPr txBox="1">
            <a:spLocks/>
          </p:cNvSpPr>
          <p:nvPr/>
        </p:nvSpPr>
        <p:spPr>
          <a:xfrm>
            <a:off x="341049" y="960588"/>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a:t>
            </a:r>
            <a:r>
              <a:rPr lang="en-US" altLang="ko-KR" sz="2400" dirty="0">
                <a:latin typeface="나눔스퀘어 ExtraBold" panose="020B0600000101010101" pitchFamily="50" charset="-127"/>
                <a:ea typeface="나눔스퀘어 ExtraBold" panose="020B0600000101010101" pitchFamily="50" charset="-127"/>
              </a:rPr>
              <a:t> </a:t>
            </a:r>
            <a:r>
              <a:rPr lang="ko-KR" altLang="en-US" sz="2400" dirty="0">
                <a:latin typeface="나눔스퀘어 ExtraBold" panose="020B0600000101010101" pitchFamily="50" charset="-127"/>
                <a:ea typeface="나눔스퀘어 ExtraBold" panose="020B0600000101010101" pitchFamily="50" charset="-127"/>
              </a:rPr>
              <a:t>서울특별시 구별 배달 음식점 점포 수</a:t>
            </a:r>
          </a:p>
        </p:txBody>
      </p:sp>
      <p:pic>
        <p:nvPicPr>
          <p:cNvPr id="9" name="그림 8">
            <a:extLst>
              <a:ext uri="{FF2B5EF4-FFF2-40B4-BE49-F238E27FC236}">
                <a16:creationId xmlns:a16="http://schemas.microsoft.com/office/drawing/2014/main" id="{051A086A-F1EC-43B4-84A3-2B2F57BB8410}"/>
              </a:ext>
            </a:extLst>
          </p:cNvPr>
          <p:cNvPicPr>
            <a:picLocks noChangeAspect="1"/>
          </p:cNvPicPr>
          <p:nvPr/>
        </p:nvPicPr>
        <p:blipFill>
          <a:blip r:embed="rId2"/>
          <a:stretch>
            <a:fillRect/>
          </a:stretch>
        </p:blipFill>
        <p:spPr>
          <a:xfrm>
            <a:off x="679784" y="1399805"/>
            <a:ext cx="7312596" cy="3829395"/>
          </a:xfrm>
          <a:prstGeom prst="rect">
            <a:avLst/>
          </a:prstGeom>
        </p:spPr>
      </p:pic>
    </p:spTree>
    <p:extLst>
      <p:ext uri="{BB962C8B-B14F-4D97-AF65-F5344CB8AC3E}">
        <p14:creationId xmlns:p14="http://schemas.microsoft.com/office/powerpoint/2010/main" val="2520938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a16="http://schemas.microsoft.com/office/drawing/2014/main" id="{C8D3E549-B789-4297-9B53-5F20C7807B28}"/>
              </a:ext>
            </a:extLst>
          </p:cNvPr>
          <p:cNvGraphicFramePr>
            <a:graphicFrameLocks noGrp="1"/>
          </p:cNvGraphicFramePr>
          <p:nvPr>
            <p:extLst>
              <p:ext uri="{D42A27DB-BD31-4B8C-83A1-F6EECF244321}">
                <p14:modId xmlns:p14="http://schemas.microsoft.com/office/powerpoint/2010/main" val="3361118504"/>
              </p:ext>
            </p:extLst>
          </p:nvPr>
        </p:nvGraphicFramePr>
        <p:xfrm>
          <a:off x="349593" y="4581128"/>
          <a:ext cx="8460940" cy="609600"/>
        </p:xfrm>
        <a:graphic>
          <a:graphicData uri="http://schemas.openxmlformats.org/drawingml/2006/table">
            <a:tbl>
              <a:tblPr>
                <a:tableStyleId>{5C22544A-7EE6-4342-B048-85BDC9FD1C3A}</a:tableStyleId>
              </a:tblPr>
              <a:tblGrid>
                <a:gridCol w="8460940">
                  <a:extLst>
                    <a:ext uri="{9D8B030D-6E8A-4147-A177-3AD203B41FA5}">
                      <a16:colId xmlns:a16="http://schemas.microsoft.com/office/drawing/2014/main" val="493813631"/>
                    </a:ext>
                  </a:extLst>
                </a:gridCol>
              </a:tblGrid>
              <a:tr h="183003">
                <a:tc>
                  <a:txBody>
                    <a:bodyPr/>
                    <a:lstStyle/>
                    <a:p>
                      <a:pPr algn="ctr" rtl="0"/>
                      <a:r>
                        <a:rPr lang="ko-KR" altLang="en-US" sz="1600" b="1" noProof="0" dirty="0">
                          <a:solidFill>
                            <a:schemeClr val="tx1"/>
                          </a:solidFill>
                          <a:latin typeface="맑은 고딕" panose="020B0503020000020004" pitchFamily="50" charset="-127"/>
                          <a:ea typeface="맑은 고딕" panose="020B0503020000020004" pitchFamily="50" charset="-127"/>
                        </a:rPr>
                        <a:t>구로구</a:t>
                      </a:r>
                      <a:r>
                        <a:rPr lang="en-US" altLang="ko-KR" sz="1600" b="1" noProof="0" dirty="0">
                          <a:solidFill>
                            <a:schemeClr val="tx1"/>
                          </a:solidFill>
                          <a:latin typeface="맑은 고딕" panose="020B0503020000020004" pitchFamily="50" charset="-127"/>
                          <a:ea typeface="맑은 고딕" panose="020B0503020000020004" pitchFamily="50" charset="-127"/>
                        </a:rPr>
                        <a:t>, </a:t>
                      </a:r>
                      <a:r>
                        <a:rPr lang="ko-KR" altLang="en-US" sz="1600" b="1" noProof="0" dirty="0">
                          <a:solidFill>
                            <a:schemeClr val="tx1"/>
                          </a:solidFill>
                          <a:latin typeface="맑은 고딕" panose="020B0503020000020004" pitchFamily="50" charset="-127"/>
                          <a:ea typeface="맑은 고딕" panose="020B0503020000020004" pitchFamily="50" charset="-127"/>
                        </a:rPr>
                        <a:t>금천구</a:t>
                      </a:r>
                      <a:r>
                        <a:rPr lang="en-US" altLang="ko-KR" sz="1600" b="1" noProof="0" dirty="0">
                          <a:solidFill>
                            <a:schemeClr val="tx1"/>
                          </a:solidFill>
                          <a:latin typeface="맑은 고딕" panose="020B0503020000020004" pitchFamily="50" charset="-127"/>
                          <a:ea typeface="맑은 고딕" panose="020B0503020000020004" pitchFamily="50" charset="-127"/>
                        </a:rPr>
                        <a:t>, </a:t>
                      </a:r>
                      <a:r>
                        <a:rPr lang="ko-KR" altLang="en-US" sz="1600" b="1" noProof="0" dirty="0">
                          <a:solidFill>
                            <a:schemeClr val="tx1"/>
                          </a:solidFill>
                          <a:latin typeface="맑은 고딕" panose="020B0503020000020004" pitchFamily="50" charset="-127"/>
                          <a:ea typeface="맑은 고딕" panose="020B0503020000020004" pitchFamily="50" charset="-127"/>
                        </a:rPr>
                        <a:t>영등포구 지역에서 선호하는 메뉴가 있을까</a:t>
                      </a:r>
                      <a:r>
                        <a:rPr lang="en-US" altLang="ko-KR" sz="1600" b="1" noProof="0" dirty="0">
                          <a:solidFill>
                            <a:schemeClr val="tx1"/>
                          </a:solidFill>
                          <a:latin typeface="맑은 고딕" panose="020B0503020000020004" pitchFamily="50" charset="-127"/>
                          <a:ea typeface="맑은 고딕" panose="020B0503020000020004" pitchFamily="50" charset="-127"/>
                        </a:rPr>
                        <a:t>?</a:t>
                      </a:r>
                      <a:endParaRPr lang="ko-KR" altLang="en-US" sz="1600" b="1" noProof="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FC3B6"/>
                    </a:solidFill>
                  </a:tcPr>
                </a:tc>
                <a:extLst>
                  <a:ext uri="{0D108BD9-81ED-4DB2-BD59-A6C34878D82A}">
                    <a16:rowId xmlns:a16="http://schemas.microsoft.com/office/drawing/2014/main" val="2570369641"/>
                  </a:ext>
                </a:extLst>
              </a:tr>
              <a:tr h="149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200" spc="30" noProof="0" dirty="0">
                        <a:latin typeface="맑은 고딕" panose="020B0503020000020004" pitchFamily="50" charset="-127"/>
                        <a:ea typeface="+mn-ea"/>
                      </a:endParaRPr>
                    </a:p>
                  </a:txBody>
                  <a:tcPr anchor="ctr">
                    <a:lnL w="12700" cmpd="sng">
                      <a:noFill/>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sp>
        <p:nvSpPr>
          <p:cNvPr id="5" name="제목 5">
            <a:extLst>
              <a:ext uri="{FF2B5EF4-FFF2-40B4-BE49-F238E27FC236}">
                <a16:creationId xmlns:a16="http://schemas.microsoft.com/office/drawing/2014/main" id="{E2DB7B5F-BD31-4B29-9DD5-BB7DFF13E216}"/>
              </a:ext>
            </a:extLst>
          </p:cNvPr>
          <p:cNvSpPr txBox="1">
            <a:spLocks/>
          </p:cNvSpPr>
          <p:nvPr/>
        </p:nvSpPr>
        <p:spPr>
          <a:xfrm>
            <a:off x="341049" y="675546"/>
            <a:ext cx="3546875"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5 I </a:t>
            </a:r>
            <a:r>
              <a:rPr lang="ko-KR" altLang="en-US" sz="1400" dirty="0">
                <a:latin typeface="나눔스퀘어 Light" panose="020B0600000101010101" pitchFamily="50" charset="-127"/>
                <a:ea typeface="나눔스퀘어 Light" panose="020B0600000101010101" pitchFamily="50" charset="-127"/>
              </a:rPr>
              <a:t>서울특별시 구별 배달 건수 분석</a:t>
            </a:r>
          </a:p>
        </p:txBody>
      </p:sp>
      <p:sp>
        <p:nvSpPr>
          <p:cNvPr id="6" name="제목 5">
            <a:extLst>
              <a:ext uri="{FF2B5EF4-FFF2-40B4-BE49-F238E27FC236}">
                <a16:creationId xmlns:a16="http://schemas.microsoft.com/office/drawing/2014/main" id="{CB6F5CBD-4E71-42DF-9D82-929214E97527}"/>
              </a:ext>
            </a:extLst>
          </p:cNvPr>
          <p:cNvSpPr txBox="1">
            <a:spLocks/>
          </p:cNvSpPr>
          <p:nvPr/>
        </p:nvSpPr>
        <p:spPr>
          <a:xfrm>
            <a:off x="341049" y="960588"/>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a:t>
            </a:r>
            <a:r>
              <a:rPr lang="en-US" altLang="ko-KR" sz="2400" dirty="0">
                <a:latin typeface="나눔스퀘어 ExtraBold" panose="020B0600000101010101" pitchFamily="50" charset="-127"/>
                <a:ea typeface="나눔스퀘어 ExtraBold" panose="020B0600000101010101" pitchFamily="50" charset="-127"/>
              </a:rPr>
              <a:t> </a:t>
            </a:r>
            <a:r>
              <a:rPr lang="ko-KR" altLang="en-US" sz="2400" dirty="0">
                <a:latin typeface="나눔스퀘어 ExtraBold" panose="020B0600000101010101" pitchFamily="50" charset="-127"/>
                <a:ea typeface="나눔스퀘어 ExtraBold" panose="020B0600000101010101" pitchFamily="50" charset="-127"/>
              </a:rPr>
              <a:t>서울특별시 구별 배달 음식점 점포 수</a:t>
            </a:r>
          </a:p>
        </p:txBody>
      </p:sp>
      <p:graphicFrame>
        <p:nvGraphicFramePr>
          <p:cNvPr id="8" name="표 9">
            <a:extLst>
              <a:ext uri="{FF2B5EF4-FFF2-40B4-BE49-F238E27FC236}">
                <a16:creationId xmlns:a16="http://schemas.microsoft.com/office/drawing/2014/main" id="{1ACBB159-4B6B-4F20-BAE2-B44ECE69F563}"/>
              </a:ext>
            </a:extLst>
          </p:cNvPr>
          <p:cNvGraphicFramePr>
            <a:graphicFrameLocks noGrp="1"/>
          </p:cNvGraphicFramePr>
          <p:nvPr>
            <p:extLst>
              <p:ext uri="{D42A27DB-BD31-4B8C-83A1-F6EECF244321}">
                <p14:modId xmlns:p14="http://schemas.microsoft.com/office/powerpoint/2010/main" val="1993968265"/>
              </p:ext>
            </p:extLst>
          </p:nvPr>
        </p:nvGraphicFramePr>
        <p:xfrm>
          <a:off x="35496" y="1412776"/>
          <a:ext cx="9072501" cy="3060429"/>
        </p:xfrm>
        <a:graphic>
          <a:graphicData uri="http://schemas.openxmlformats.org/drawingml/2006/table">
            <a:tbl>
              <a:tblPr firstRow="1" bandRow="1">
                <a:tableStyleId>{5C22544A-7EE6-4342-B048-85BDC9FD1C3A}</a:tableStyleId>
              </a:tblPr>
              <a:tblGrid>
                <a:gridCol w="3024167">
                  <a:extLst>
                    <a:ext uri="{9D8B030D-6E8A-4147-A177-3AD203B41FA5}">
                      <a16:colId xmlns:a16="http://schemas.microsoft.com/office/drawing/2014/main" val="1947667616"/>
                    </a:ext>
                  </a:extLst>
                </a:gridCol>
                <a:gridCol w="3024167">
                  <a:extLst>
                    <a:ext uri="{9D8B030D-6E8A-4147-A177-3AD203B41FA5}">
                      <a16:colId xmlns:a16="http://schemas.microsoft.com/office/drawing/2014/main" val="2469399774"/>
                    </a:ext>
                  </a:extLst>
                </a:gridCol>
                <a:gridCol w="3024167">
                  <a:extLst>
                    <a:ext uri="{9D8B030D-6E8A-4147-A177-3AD203B41FA5}">
                      <a16:colId xmlns:a16="http://schemas.microsoft.com/office/drawing/2014/main" val="205831812"/>
                    </a:ext>
                  </a:extLst>
                </a:gridCol>
              </a:tblGrid>
              <a:tr h="3060429">
                <a:tc>
                  <a:txBody>
                    <a:bodyPr/>
                    <a:lstStyle/>
                    <a:p>
                      <a:pPr latinLnBrk="1"/>
                      <a:endParaRPr lang="ko-KR" altLang="en-US" dirty="0"/>
                    </a:p>
                  </a:txBody>
                  <a:tcPr>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solidFill>
                        <a:srgbClr val="7FC3B6"/>
                      </a:solidFill>
                      <a:prstDash val="solid"/>
                      <a:round/>
                      <a:headEnd type="none" w="med" len="med"/>
                      <a:tailEnd type="none" w="med" len="med"/>
                    </a:lnT>
                    <a:lnB w="12700" cap="flat" cmpd="sng" algn="ctr">
                      <a:solidFill>
                        <a:srgbClr val="7FC3B6"/>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solidFill>
                        <a:srgbClr val="7FC3B6"/>
                      </a:solidFill>
                      <a:prstDash val="solid"/>
                      <a:round/>
                      <a:headEnd type="none" w="med" len="med"/>
                      <a:tailEnd type="none" w="med" len="med"/>
                    </a:lnT>
                    <a:lnB w="12700" cap="flat" cmpd="sng" algn="ctr">
                      <a:solidFill>
                        <a:srgbClr val="7FC3B6"/>
                      </a:solidFill>
                      <a:prstDash val="solid"/>
                      <a:round/>
                      <a:headEnd type="none" w="med" len="med"/>
                      <a:tailEnd type="none" w="med" len="med"/>
                    </a:lnB>
                    <a:solidFill>
                      <a:schemeClr val="bg1"/>
                    </a:solidFill>
                  </a:tcPr>
                </a:tc>
                <a:tc>
                  <a:txBody>
                    <a:bodyPr/>
                    <a:lstStyle/>
                    <a:p>
                      <a:pPr latinLnBrk="1"/>
                      <a:endParaRPr lang="ko-KR" altLang="en-US" dirty="0">
                        <a:solidFill>
                          <a:schemeClr val="tx2"/>
                        </a:solidFill>
                      </a:endParaRPr>
                    </a:p>
                  </a:txBody>
                  <a:tcPr>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solidFill>
                        <a:srgbClr val="7FC3B6"/>
                      </a:solidFill>
                      <a:prstDash val="solid"/>
                      <a:round/>
                      <a:headEnd type="none" w="med" len="med"/>
                      <a:tailEnd type="none" w="med" len="med"/>
                    </a:lnT>
                    <a:lnB w="12700" cap="flat" cmpd="sng" algn="ctr">
                      <a:solidFill>
                        <a:srgbClr val="7FC3B6"/>
                      </a:solidFill>
                      <a:prstDash val="solid"/>
                      <a:round/>
                      <a:headEnd type="none" w="med" len="med"/>
                      <a:tailEnd type="none" w="med" len="med"/>
                    </a:lnB>
                    <a:solidFill>
                      <a:schemeClr val="bg1"/>
                    </a:solidFill>
                  </a:tcPr>
                </a:tc>
                <a:extLst>
                  <a:ext uri="{0D108BD9-81ED-4DB2-BD59-A6C34878D82A}">
                    <a16:rowId xmlns:a16="http://schemas.microsoft.com/office/drawing/2014/main" val="2627885651"/>
                  </a:ext>
                </a:extLst>
              </a:tr>
            </a:tbl>
          </a:graphicData>
        </a:graphic>
      </p:graphicFrame>
      <p:pic>
        <p:nvPicPr>
          <p:cNvPr id="13" name="그림 12">
            <a:extLst>
              <a:ext uri="{FF2B5EF4-FFF2-40B4-BE49-F238E27FC236}">
                <a16:creationId xmlns:a16="http://schemas.microsoft.com/office/drawing/2014/main" id="{6DA4EF45-5756-464E-A4B6-3E84FD0CDD33}"/>
              </a:ext>
            </a:extLst>
          </p:cNvPr>
          <p:cNvPicPr>
            <a:picLocks noChangeAspect="1"/>
          </p:cNvPicPr>
          <p:nvPr/>
        </p:nvPicPr>
        <p:blipFill>
          <a:blip r:embed="rId2"/>
          <a:stretch>
            <a:fillRect/>
          </a:stretch>
        </p:blipFill>
        <p:spPr>
          <a:xfrm>
            <a:off x="3095836" y="1448780"/>
            <a:ext cx="2988332" cy="3010527"/>
          </a:xfrm>
          <a:prstGeom prst="rect">
            <a:avLst/>
          </a:prstGeom>
        </p:spPr>
      </p:pic>
      <p:pic>
        <p:nvPicPr>
          <p:cNvPr id="17" name="그림 16">
            <a:extLst>
              <a:ext uri="{FF2B5EF4-FFF2-40B4-BE49-F238E27FC236}">
                <a16:creationId xmlns:a16="http://schemas.microsoft.com/office/drawing/2014/main" id="{A0489C2C-FE7F-4881-B2E5-B0B79A61981E}"/>
              </a:ext>
            </a:extLst>
          </p:cNvPr>
          <p:cNvPicPr>
            <a:picLocks noChangeAspect="1"/>
          </p:cNvPicPr>
          <p:nvPr/>
        </p:nvPicPr>
        <p:blipFill>
          <a:blip r:embed="rId3"/>
          <a:stretch>
            <a:fillRect/>
          </a:stretch>
        </p:blipFill>
        <p:spPr>
          <a:xfrm>
            <a:off x="54406" y="1444839"/>
            <a:ext cx="2966885" cy="3010527"/>
          </a:xfrm>
          <a:prstGeom prst="rect">
            <a:avLst/>
          </a:prstGeom>
        </p:spPr>
      </p:pic>
      <p:pic>
        <p:nvPicPr>
          <p:cNvPr id="19" name="그림 18">
            <a:extLst>
              <a:ext uri="{FF2B5EF4-FFF2-40B4-BE49-F238E27FC236}">
                <a16:creationId xmlns:a16="http://schemas.microsoft.com/office/drawing/2014/main" id="{E8984E89-82C9-4A21-96F7-B2864EFBEE78}"/>
              </a:ext>
            </a:extLst>
          </p:cNvPr>
          <p:cNvPicPr>
            <a:picLocks noChangeAspect="1"/>
          </p:cNvPicPr>
          <p:nvPr/>
        </p:nvPicPr>
        <p:blipFill>
          <a:blip r:embed="rId4"/>
          <a:stretch>
            <a:fillRect/>
          </a:stretch>
        </p:blipFill>
        <p:spPr>
          <a:xfrm>
            <a:off x="6117782" y="1444838"/>
            <a:ext cx="2966885" cy="3018427"/>
          </a:xfrm>
          <a:prstGeom prst="rect">
            <a:avLst/>
          </a:prstGeom>
        </p:spPr>
      </p:pic>
      <p:graphicFrame>
        <p:nvGraphicFramePr>
          <p:cNvPr id="20" name="표 19">
            <a:extLst>
              <a:ext uri="{FF2B5EF4-FFF2-40B4-BE49-F238E27FC236}">
                <a16:creationId xmlns:a16="http://schemas.microsoft.com/office/drawing/2014/main" id="{E42BA75C-5E0B-4F92-B266-A51ADD415B80}"/>
              </a:ext>
            </a:extLst>
          </p:cNvPr>
          <p:cNvGraphicFramePr>
            <a:graphicFrameLocks noGrp="1"/>
          </p:cNvGraphicFramePr>
          <p:nvPr>
            <p:extLst>
              <p:ext uri="{D42A27DB-BD31-4B8C-83A1-F6EECF244321}">
                <p14:modId xmlns:p14="http://schemas.microsoft.com/office/powerpoint/2010/main" val="1807564777"/>
              </p:ext>
            </p:extLst>
          </p:nvPr>
        </p:nvGraphicFramePr>
        <p:xfrm>
          <a:off x="71500" y="5049180"/>
          <a:ext cx="2952328" cy="1405357"/>
        </p:xfrm>
        <a:graphic>
          <a:graphicData uri="http://schemas.openxmlformats.org/drawingml/2006/table">
            <a:tbl>
              <a:tblPr>
                <a:tableStyleId>{5C22544A-7EE6-4342-B048-85BDC9FD1C3A}</a:tableStyleId>
              </a:tblPr>
              <a:tblGrid>
                <a:gridCol w="2952328">
                  <a:extLst>
                    <a:ext uri="{9D8B030D-6E8A-4147-A177-3AD203B41FA5}">
                      <a16:colId xmlns:a16="http://schemas.microsoft.com/office/drawing/2014/main" val="493813631"/>
                    </a:ext>
                  </a:extLst>
                </a:gridCol>
              </a:tblGrid>
              <a:tr h="298075">
                <a:tc>
                  <a:txBody>
                    <a:bodyPr/>
                    <a:lstStyle/>
                    <a:p>
                      <a:pPr algn="ctr" rtl="0"/>
                      <a:r>
                        <a:rPr lang="ko-KR" altLang="en-US" sz="1600" b="1" noProof="0" dirty="0">
                          <a:solidFill>
                            <a:schemeClr val="tx1"/>
                          </a:solidFill>
                          <a:latin typeface="맑은 고딕" panose="020B0503020000020004" pitchFamily="50" charset="-127"/>
                          <a:ea typeface="맑은 고딕" panose="020B0503020000020004" pitchFamily="50" charset="-127"/>
                        </a:rPr>
                        <a:t>구로구</a:t>
                      </a:r>
                    </a:p>
                  </a:txBody>
                  <a:tcPr>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solidFill>
                        <a:srgbClr val="7FC3B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70369641"/>
                  </a:ext>
                </a:extLst>
              </a:tr>
              <a:tr h="1070077">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mn-ea"/>
                        </a:rPr>
                        <a:t>가장 많이 주문한 메뉴</a:t>
                      </a:r>
                      <a:r>
                        <a:rPr lang="en-US" altLang="ko-KR" sz="1200" spc="30" noProof="0" dirty="0">
                          <a:latin typeface="맑은 고딕" panose="020B0503020000020004" pitchFamily="50" charset="-127"/>
                          <a:ea typeface="+mn-ea"/>
                        </a:rPr>
                        <a:t>:</a:t>
                      </a:r>
                      <a:r>
                        <a:rPr lang="ko-KR" altLang="en-US" sz="1200" spc="30" noProof="0" dirty="0">
                          <a:latin typeface="맑은 고딕" panose="020B0503020000020004" pitchFamily="50" charset="-127"/>
                          <a:ea typeface="+mn-ea"/>
                        </a:rPr>
                        <a:t> 치킨</a:t>
                      </a:r>
                      <a:r>
                        <a:rPr lang="en-US" altLang="ko-KR" sz="1200" spc="30" noProof="0" dirty="0">
                          <a:latin typeface="맑은 고딕" panose="020B0503020000020004" pitchFamily="50" charset="-127"/>
                          <a:ea typeface="+mn-ea"/>
                        </a:rPr>
                        <a:t>(11</a:t>
                      </a:r>
                      <a:r>
                        <a:rPr lang="ko-KR" altLang="en-US" sz="1200" spc="30" noProof="0" dirty="0" err="1">
                          <a:latin typeface="맑은 고딕" panose="020B0503020000020004" pitchFamily="50" charset="-127"/>
                          <a:ea typeface="+mn-ea"/>
                        </a:rPr>
                        <a:t>만건</a:t>
                      </a:r>
                      <a:r>
                        <a:rPr lang="en-US" altLang="ko-KR" sz="1200" spc="30" noProof="0" dirty="0">
                          <a:latin typeface="맑은 고딕" panose="020B0503020000020004" pitchFamily="50" charset="-127"/>
                          <a:ea typeface="+mn-ea"/>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mn-ea"/>
                        </a:rPr>
                        <a:t>그 다음으로는</a:t>
                      </a: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패스트푸드</a:t>
                      </a: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분식의 배달 건수가 높음</a:t>
                      </a:r>
                      <a:endParaRPr lang="en-US" altLang="ko-KR" sz="1200" spc="30" noProof="0" dirty="0">
                        <a:latin typeface="맑은 고딕" panose="020B0503020000020004" pitchFamily="50" charset="-127"/>
                        <a:ea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mn-ea"/>
                        </a:rPr>
                        <a:t>치킨</a:t>
                      </a: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패스트푸드의 수요가 높다는 것을 알 수 있음</a:t>
                      </a:r>
                      <a:endParaRPr lang="en-US" altLang="ko-KR" sz="1200" spc="30" noProof="0" dirty="0">
                        <a:latin typeface="맑은 고딕" panose="020B0503020000020004" pitchFamily="50" charset="-127"/>
                        <a:ea typeface="+mn-ea"/>
                      </a:endParaRPr>
                    </a:p>
                  </a:txBody>
                  <a:tcPr anchor="ctr">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FC3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graphicFrame>
        <p:nvGraphicFramePr>
          <p:cNvPr id="26" name="표 25">
            <a:extLst>
              <a:ext uri="{FF2B5EF4-FFF2-40B4-BE49-F238E27FC236}">
                <a16:creationId xmlns:a16="http://schemas.microsoft.com/office/drawing/2014/main" id="{3A85154A-504A-4640-8736-76704E40738A}"/>
              </a:ext>
            </a:extLst>
          </p:cNvPr>
          <p:cNvGraphicFramePr>
            <a:graphicFrameLocks noGrp="1"/>
          </p:cNvGraphicFramePr>
          <p:nvPr>
            <p:extLst>
              <p:ext uri="{D42A27DB-BD31-4B8C-83A1-F6EECF244321}">
                <p14:modId xmlns:p14="http://schemas.microsoft.com/office/powerpoint/2010/main" val="616424534"/>
              </p:ext>
            </p:extLst>
          </p:nvPr>
        </p:nvGraphicFramePr>
        <p:xfrm>
          <a:off x="3095836" y="5059119"/>
          <a:ext cx="2952328" cy="1405357"/>
        </p:xfrm>
        <a:graphic>
          <a:graphicData uri="http://schemas.openxmlformats.org/drawingml/2006/table">
            <a:tbl>
              <a:tblPr>
                <a:tableStyleId>{5C22544A-7EE6-4342-B048-85BDC9FD1C3A}</a:tableStyleId>
              </a:tblPr>
              <a:tblGrid>
                <a:gridCol w="2952328">
                  <a:extLst>
                    <a:ext uri="{9D8B030D-6E8A-4147-A177-3AD203B41FA5}">
                      <a16:colId xmlns:a16="http://schemas.microsoft.com/office/drawing/2014/main" val="493813631"/>
                    </a:ext>
                  </a:extLst>
                </a:gridCol>
              </a:tblGrid>
              <a:tr h="298075">
                <a:tc>
                  <a:txBody>
                    <a:bodyPr/>
                    <a:lstStyle/>
                    <a:p>
                      <a:pPr algn="ctr" rtl="0"/>
                      <a:r>
                        <a:rPr lang="ko-KR" altLang="en-US" sz="1600" b="1" noProof="0" dirty="0">
                          <a:solidFill>
                            <a:schemeClr val="tx1"/>
                          </a:solidFill>
                          <a:latin typeface="맑은 고딕" panose="020B0503020000020004" pitchFamily="50" charset="-127"/>
                          <a:ea typeface="맑은 고딕" panose="020B0503020000020004" pitchFamily="50" charset="-127"/>
                        </a:rPr>
                        <a:t>금천구</a:t>
                      </a:r>
                    </a:p>
                  </a:txBody>
                  <a:tcPr>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solidFill>
                        <a:srgbClr val="7FC3B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70369641"/>
                  </a:ext>
                </a:extLst>
              </a:tr>
              <a:tr h="1070077">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mn-ea"/>
                        </a:rPr>
                        <a:t>가장 많이 주문한 메뉴</a:t>
                      </a:r>
                      <a:r>
                        <a:rPr lang="en-US" altLang="ko-KR" sz="1200" spc="30" noProof="0" dirty="0">
                          <a:latin typeface="맑은 고딕" panose="020B0503020000020004" pitchFamily="50" charset="-127"/>
                          <a:ea typeface="+mn-ea"/>
                        </a:rPr>
                        <a:t>:</a:t>
                      </a:r>
                      <a:r>
                        <a:rPr lang="ko-KR" altLang="en-US" sz="1200" spc="30" noProof="0" dirty="0">
                          <a:latin typeface="맑은 고딕" panose="020B0503020000020004" pitchFamily="50" charset="-127"/>
                          <a:ea typeface="+mn-ea"/>
                        </a:rPr>
                        <a:t> 치킨</a:t>
                      </a:r>
                      <a:r>
                        <a:rPr lang="en-US" altLang="ko-KR" sz="1200" spc="30" noProof="0" dirty="0">
                          <a:latin typeface="맑은 고딕" panose="020B0503020000020004" pitchFamily="50" charset="-127"/>
                          <a:ea typeface="+mn-ea"/>
                        </a:rPr>
                        <a:t>(4.4</a:t>
                      </a:r>
                      <a:r>
                        <a:rPr lang="ko-KR" altLang="en-US" sz="1200" spc="30" noProof="0" dirty="0" err="1">
                          <a:latin typeface="맑은 고딕" panose="020B0503020000020004" pitchFamily="50" charset="-127"/>
                          <a:ea typeface="+mn-ea"/>
                        </a:rPr>
                        <a:t>만건</a:t>
                      </a:r>
                      <a:r>
                        <a:rPr lang="en-US" altLang="ko-KR" sz="1200" spc="30" noProof="0" dirty="0">
                          <a:latin typeface="맑은 고딕" panose="020B0503020000020004" pitchFamily="50" charset="-127"/>
                          <a:ea typeface="+mn-ea"/>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200" spc="30" noProof="0" dirty="0">
                        <a:latin typeface="맑은 고딕" panose="020B0503020000020004" pitchFamily="50" charset="-127"/>
                        <a:ea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mn-ea"/>
                        </a:rPr>
                        <a:t>치킨</a:t>
                      </a: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분식의 수요가 높다는 것을 알 수 있음</a:t>
                      </a:r>
                      <a:endParaRPr lang="en-US" altLang="ko-KR" sz="1200" spc="30" noProof="0" dirty="0">
                        <a:latin typeface="맑은 고딕" panose="020B0503020000020004" pitchFamily="50" charset="-127"/>
                        <a:ea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ltLang="ko-KR" sz="1200" spc="30" noProof="0" dirty="0">
                        <a:latin typeface="맑은 고딕" panose="020B0503020000020004" pitchFamily="50" charset="-127"/>
                        <a:ea typeface="+mn-ea"/>
                      </a:endParaRPr>
                    </a:p>
                  </a:txBody>
                  <a:tcPr anchor="ctr">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FC3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graphicFrame>
        <p:nvGraphicFramePr>
          <p:cNvPr id="27" name="표 26">
            <a:extLst>
              <a:ext uri="{FF2B5EF4-FFF2-40B4-BE49-F238E27FC236}">
                <a16:creationId xmlns:a16="http://schemas.microsoft.com/office/drawing/2014/main" id="{44C00905-1730-4AA8-9EA0-796D2B1DA2B6}"/>
              </a:ext>
            </a:extLst>
          </p:cNvPr>
          <p:cNvGraphicFramePr>
            <a:graphicFrameLocks noGrp="1"/>
          </p:cNvGraphicFramePr>
          <p:nvPr>
            <p:extLst>
              <p:ext uri="{D42A27DB-BD31-4B8C-83A1-F6EECF244321}">
                <p14:modId xmlns:p14="http://schemas.microsoft.com/office/powerpoint/2010/main" val="812680133"/>
              </p:ext>
            </p:extLst>
          </p:nvPr>
        </p:nvGraphicFramePr>
        <p:xfrm>
          <a:off x="6136298" y="5059119"/>
          <a:ext cx="2952328" cy="1405357"/>
        </p:xfrm>
        <a:graphic>
          <a:graphicData uri="http://schemas.openxmlformats.org/drawingml/2006/table">
            <a:tbl>
              <a:tblPr>
                <a:tableStyleId>{5C22544A-7EE6-4342-B048-85BDC9FD1C3A}</a:tableStyleId>
              </a:tblPr>
              <a:tblGrid>
                <a:gridCol w="2952328">
                  <a:extLst>
                    <a:ext uri="{9D8B030D-6E8A-4147-A177-3AD203B41FA5}">
                      <a16:colId xmlns:a16="http://schemas.microsoft.com/office/drawing/2014/main" val="493813631"/>
                    </a:ext>
                  </a:extLst>
                </a:gridCol>
              </a:tblGrid>
              <a:tr h="335280">
                <a:tc>
                  <a:txBody>
                    <a:bodyPr/>
                    <a:lstStyle/>
                    <a:p>
                      <a:pPr algn="ctr" rtl="0"/>
                      <a:r>
                        <a:rPr lang="ko-KR" altLang="en-US" sz="1600" b="1" noProof="0" dirty="0">
                          <a:solidFill>
                            <a:schemeClr val="tx1"/>
                          </a:solidFill>
                          <a:latin typeface="맑은 고딕" panose="020B0503020000020004" pitchFamily="50" charset="-127"/>
                          <a:ea typeface="맑은 고딕" panose="020B0503020000020004" pitchFamily="50" charset="-127"/>
                        </a:rPr>
                        <a:t>영등포구</a:t>
                      </a:r>
                    </a:p>
                  </a:txBody>
                  <a:tcPr>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solidFill>
                        <a:srgbClr val="7FC3B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70369641"/>
                  </a:ext>
                </a:extLst>
              </a:tr>
              <a:tr h="1070077">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mn-ea"/>
                        </a:rPr>
                        <a:t>가장 많이 주문한 메뉴</a:t>
                      </a:r>
                      <a:r>
                        <a:rPr lang="en-US" altLang="ko-KR" sz="1200" spc="30" noProof="0" dirty="0">
                          <a:latin typeface="맑은 고딕" panose="020B0503020000020004" pitchFamily="50" charset="-127"/>
                          <a:ea typeface="+mn-ea"/>
                        </a:rPr>
                        <a:t>:</a:t>
                      </a:r>
                      <a:r>
                        <a:rPr lang="ko-KR" altLang="en-US" sz="1200" spc="30" noProof="0" dirty="0">
                          <a:latin typeface="맑은 고딕" panose="020B0503020000020004" pitchFamily="50" charset="-127"/>
                          <a:ea typeface="+mn-ea"/>
                        </a:rPr>
                        <a:t> 치킨</a:t>
                      </a:r>
                      <a:r>
                        <a:rPr lang="en-US" altLang="ko-KR" sz="1200" spc="30" noProof="0" dirty="0">
                          <a:latin typeface="맑은 고딕" panose="020B0503020000020004" pitchFamily="50" charset="-127"/>
                          <a:ea typeface="+mn-ea"/>
                        </a:rPr>
                        <a:t>(5.4</a:t>
                      </a:r>
                      <a:r>
                        <a:rPr lang="ko-KR" altLang="en-US" sz="1200" spc="30" noProof="0" dirty="0" err="1">
                          <a:latin typeface="맑은 고딕" panose="020B0503020000020004" pitchFamily="50" charset="-127"/>
                          <a:ea typeface="+mn-ea"/>
                        </a:rPr>
                        <a:t>만건</a:t>
                      </a:r>
                      <a:r>
                        <a:rPr lang="en-US" altLang="ko-KR" sz="1200" spc="30" noProof="0" dirty="0">
                          <a:latin typeface="맑은 고딕" panose="020B0503020000020004" pitchFamily="50" charset="-127"/>
                          <a:ea typeface="+mn-ea"/>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mn-ea"/>
                        </a:rPr>
                        <a:t>치킨에 비해 분식</a:t>
                      </a: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아시안</a:t>
                      </a:r>
                      <a:r>
                        <a:rPr lang="en-US" altLang="ko-KR" sz="1200" spc="30" noProof="0" dirty="0">
                          <a:latin typeface="맑은 고딕" panose="020B0503020000020004" pitchFamily="50" charset="-127"/>
                          <a:ea typeface="+mn-ea"/>
                        </a:rPr>
                        <a:t>/</a:t>
                      </a:r>
                      <a:r>
                        <a:rPr lang="ko-KR" altLang="en-US" sz="1200" spc="30" noProof="0" dirty="0">
                          <a:latin typeface="맑은 고딕" panose="020B0503020000020004" pitchFamily="50" charset="-127"/>
                          <a:ea typeface="+mn-ea"/>
                        </a:rPr>
                        <a:t>양식의 배달건수가 편차가 크며 약 </a:t>
                      </a:r>
                      <a:r>
                        <a:rPr lang="en-US" altLang="ko-KR" sz="1200" spc="30" noProof="0" dirty="0">
                          <a:latin typeface="맑은 고딕" panose="020B0503020000020004" pitchFamily="50" charset="-127"/>
                          <a:ea typeface="+mn-ea"/>
                        </a:rPr>
                        <a:t>3</a:t>
                      </a:r>
                      <a:r>
                        <a:rPr lang="ko-KR" altLang="en-US" sz="1200" spc="30" noProof="0" dirty="0">
                          <a:latin typeface="맑은 고딕" panose="020B0503020000020004" pitchFamily="50" charset="-127"/>
                          <a:ea typeface="+mn-ea"/>
                        </a:rPr>
                        <a:t>배이상의 차이가 남</a:t>
                      </a:r>
                      <a:endParaRPr lang="en-US" altLang="ko-KR" sz="1200" spc="30" noProof="0" dirty="0">
                        <a:latin typeface="맑은 고딕" panose="020B0503020000020004" pitchFamily="50" charset="-127"/>
                        <a:ea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mn-ea"/>
                        </a:rPr>
                        <a:t>치킨이 가장 선호되는 메뉴</a:t>
                      </a:r>
                      <a:endParaRPr lang="en-US" altLang="ko-KR" sz="1200" spc="30" noProof="0" dirty="0">
                        <a:latin typeface="맑은 고딕" panose="020B0503020000020004" pitchFamily="50" charset="-127"/>
                        <a:ea typeface="+mn-ea"/>
                      </a:endParaRPr>
                    </a:p>
                  </a:txBody>
                  <a:tcPr anchor="ctr">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FC3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sp>
        <p:nvSpPr>
          <p:cNvPr id="2" name="슬라이드 번호 개체 틀 1">
            <a:extLst>
              <a:ext uri="{FF2B5EF4-FFF2-40B4-BE49-F238E27FC236}">
                <a16:creationId xmlns:a16="http://schemas.microsoft.com/office/drawing/2014/main" id="{F2656734-9151-4DEE-8B38-2086A549D8EE}"/>
              </a:ext>
            </a:extLst>
          </p:cNvPr>
          <p:cNvSpPr>
            <a:spLocks noGrp="1"/>
          </p:cNvSpPr>
          <p:nvPr>
            <p:ph type="sldNum" sz="quarter" idx="12"/>
          </p:nvPr>
        </p:nvSpPr>
        <p:spPr>
          <a:xfrm>
            <a:off x="6971009" y="6489340"/>
            <a:ext cx="2057400" cy="232138"/>
          </a:xfrm>
        </p:spPr>
        <p:txBody>
          <a:bodyPr/>
          <a:lstStyle/>
          <a:p>
            <a:fld id="{3ABC768E-094C-1348-9D29-2163BD33EBDB}" type="slidenum">
              <a:rPr kumimoji="1" lang="ko-KR" altLang="en-US" smtClean="0"/>
              <a:pPr/>
              <a:t>28</a:t>
            </a:fld>
            <a:endParaRPr kumimoji="1" lang="ko-KR" altLang="en-US" dirty="0"/>
          </a:p>
        </p:txBody>
      </p:sp>
    </p:spTree>
    <p:extLst>
      <p:ext uri="{BB962C8B-B14F-4D97-AF65-F5344CB8AC3E}">
        <p14:creationId xmlns:p14="http://schemas.microsoft.com/office/powerpoint/2010/main" val="2557631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표 2">
            <a:extLst>
              <a:ext uri="{FF2B5EF4-FFF2-40B4-BE49-F238E27FC236}">
                <a16:creationId xmlns:a16="http://schemas.microsoft.com/office/drawing/2014/main" id="{C8D3E549-B789-4297-9B53-5F20C7807B28}"/>
              </a:ext>
            </a:extLst>
          </p:cNvPr>
          <p:cNvGraphicFramePr>
            <a:graphicFrameLocks noGrp="1"/>
          </p:cNvGraphicFramePr>
          <p:nvPr>
            <p:extLst>
              <p:ext uri="{D42A27DB-BD31-4B8C-83A1-F6EECF244321}">
                <p14:modId xmlns:p14="http://schemas.microsoft.com/office/powerpoint/2010/main" val="317526179"/>
              </p:ext>
            </p:extLst>
          </p:nvPr>
        </p:nvGraphicFramePr>
        <p:xfrm>
          <a:off x="349593" y="4583596"/>
          <a:ext cx="8460940" cy="609600"/>
        </p:xfrm>
        <a:graphic>
          <a:graphicData uri="http://schemas.openxmlformats.org/drawingml/2006/table">
            <a:tbl>
              <a:tblPr>
                <a:tableStyleId>{5C22544A-7EE6-4342-B048-85BDC9FD1C3A}</a:tableStyleId>
              </a:tblPr>
              <a:tblGrid>
                <a:gridCol w="8460940">
                  <a:extLst>
                    <a:ext uri="{9D8B030D-6E8A-4147-A177-3AD203B41FA5}">
                      <a16:colId xmlns:a16="http://schemas.microsoft.com/office/drawing/2014/main" val="493813631"/>
                    </a:ext>
                  </a:extLst>
                </a:gridCol>
              </a:tblGrid>
              <a:tr h="183003">
                <a:tc>
                  <a:txBody>
                    <a:bodyPr/>
                    <a:lstStyle/>
                    <a:p>
                      <a:pPr algn="ctr" rtl="0"/>
                      <a:r>
                        <a:rPr lang="ko-KR" altLang="en-US" sz="1600" b="1" noProof="0" dirty="0">
                          <a:solidFill>
                            <a:schemeClr val="tx1"/>
                          </a:solidFill>
                          <a:latin typeface="맑은 고딕" panose="020B0503020000020004" pitchFamily="50" charset="-127"/>
                          <a:ea typeface="맑은 고딕" panose="020B0503020000020004" pitchFamily="50" charset="-127"/>
                        </a:rPr>
                        <a:t>구로구</a:t>
                      </a:r>
                      <a:r>
                        <a:rPr lang="en-US" altLang="ko-KR" sz="1600" b="1" noProof="0" dirty="0">
                          <a:solidFill>
                            <a:schemeClr val="tx1"/>
                          </a:solidFill>
                          <a:latin typeface="맑은 고딕" panose="020B0503020000020004" pitchFamily="50" charset="-127"/>
                          <a:ea typeface="맑은 고딕" panose="020B0503020000020004" pitchFamily="50" charset="-127"/>
                        </a:rPr>
                        <a:t>, </a:t>
                      </a:r>
                      <a:r>
                        <a:rPr lang="ko-KR" altLang="en-US" sz="1600" b="1" noProof="0" dirty="0">
                          <a:solidFill>
                            <a:schemeClr val="tx1"/>
                          </a:solidFill>
                          <a:latin typeface="맑은 고딕" panose="020B0503020000020004" pitchFamily="50" charset="-127"/>
                          <a:ea typeface="맑은 고딕" panose="020B0503020000020004" pitchFamily="50" charset="-127"/>
                        </a:rPr>
                        <a:t>금천구</a:t>
                      </a:r>
                      <a:r>
                        <a:rPr lang="en-US" altLang="ko-KR" sz="1600" b="1" noProof="0" dirty="0">
                          <a:solidFill>
                            <a:schemeClr val="tx1"/>
                          </a:solidFill>
                          <a:latin typeface="맑은 고딕" panose="020B0503020000020004" pitchFamily="50" charset="-127"/>
                          <a:ea typeface="맑은 고딕" panose="020B0503020000020004" pitchFamily="50" charset="-127"/>
                        </a:rPr>
                        <a:t>, </a:t>
                      </a:r>
                      <a:r>
                        <a:rPr lang="ko-KR" altLang="en-US" sz="1600" b="1" noProof="0" dirty="0">
                          <a:solidFill>
                            <a:schemeClr val="tx1"/>
                          </a:solidFill>
                          <a:latin typeface="맑은 고딕" panose="020B0503020000020004" pitchFamily="50" charset="-127"/>
                          <a:ea typeface="맑은 고딕" panose="020B0503020000020004" pitchFamily="50" charset="-127"/>
                        </a:rPr>
                        <a:t>영등포구 지역에서 특정 날짜에 잘 팔리는 메뉴가 있을까</a:t>
                      </a:r>
                      <a:r>
                        <a:rPr lang="en-US" altLang="ko-KR" sz="1600" b="1" noProof="0" dirty="0">
                          <a:solidFill>
                            <a:schemeClr val="tx1"/>
                          </a:solidFill>
                          <a:latin typeface="맑은 고딕" panose="020B0503020000020004" pitchFamily="50" charset="-127"/>
                          <a:ea typeface="맑은 고딕" panose="020B0503020000020004" pitchFamily="50" charset="-127"/>
                        </a:rPr>
                        <a:t>?</a:t>
                      </a:r>
                      <a:endParaRPr lang="ko-KR" altLang="en-US" sz="1600" b="1" noProof="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FC3B6"/>
                    </a:solidFill>
                  </a:tcPr>
                </a:tc>
                <a:extLst>
                  <a:ext uri="{0D108BD9-81ED-4DB2-BD59-A6C34878D82A}">
                    <a16:rowId xmlns:a16="http://schemas.microsoft.com/office/drawing/2014/main" val="2570369641"/>
                  </a:ext>
                </a:extLst>
              </a:tr>
              <a:tr h="1497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200" spc="30" noProof="0" dirty="0">
                        <a:latin typeface="맑은 고딕" panose="020B0503020000020004" pitchFamily="50" charset="-127"/>
                        <a:ea typeface="+mn-ea"/>
                      </a:endParaRPr>
                    </a:p>
                  </a:txBody>
                  <a:tcPr anchor="ctr">
                    <a:lnL w="12700" cmpd="sng">
                      <a:noFill/>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sp>
        <p:nvSpPr>
          <p:cNvPr id="5" name="제목 5">
            <a:extLst>
              <a:ext uri="{FF2B5EF4-FFF2-40B4-BE49-F238E27FC236}">
                <a16:creationId xmlns:a16="http://schemas.microsoft.com/office/drawing/2014/main" id="{E2DB7B5F-BD31-4B29-9DD5-BB7DFF13E216}"/>
              </a:ext>
            </a:extLst>
          </p:cNvPr>
          <p:cNvSpPr txBox="1">
            <a:spLocks/>
          </p:cNvSpPr>
          <p:nvPr/>
        </p:nvSpPr>
        <p:spPr>
          <a:xfrm>
            <a:off x="341049" y="675546"/>
            <a:ext cx="3546875"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5 I </a:t>
            </a:r>
            <a:r>
              <a:rPr lang="ko-KR" altLang="en-US" sz="1400" dirty="0">
                <a:latin typeface="나눔스퀘어 Light" panose="020B0600000101010101" pitchFamily="50" charset="-127"/>
                <a:ea typeface="나눔스퀘어 Light" panose="020B0600000101010101" pitchFamily="50" charset="-127"/>
              </a:rPr>
              <a:t>서울특별시 구별 배달 건수 분석</a:t>
            </a:r>
          </a:p>
        </p:txBody>
      </p:sp>
      <p:sp>
        <p:nvSpPr>
          <p:cNvPr id="6" name="제목 5">
            <a:extLst>
              <a:ext uri="{FF2B5EF4-FFF2-40B4-BE49-F238E27FC236}">
                <a16:creationId xmlns:a16="http://schemas.microsoft.com/office/drawing/2014/main" id="{CB6F5CBD-4E71-42DF-9D82-929214E97527}"/>
              </a:ext>
            </a:extLst>
          </p:cNvPr>
          <p:cNvSpPr txBox="1">
            <a:spLocks/>
          </p:cNvSpPr>
          <p:nvPr/>
        </p:nvSpPr>
        <p:spPr>
          <a:xfrm>
            <a:off x="341049" y="960588"/>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a:t>
            </a:r>
            <a:r>
              <a:rPr lang="en-US" altLang="ko-KR" sz="2400" dirty="0">
                <a:latin typeface="나눔스퀘어 ExtraBold" panose="020B0600000101010101" pitchFamily="50" charset="-127"/>
                <a:ea typeface="나눔스퀘어 ExtraBold" panose="020B0600000101010101" pitchFamily="50" charset="-127"/>
              </a:rPr>
              <a:t> </a:t>
            </a:r>
            <a:r>
              <a:rPr lang="ko-KR" altLang="en-US" sz="2400" dirty="0">
                <a:latin typeface="나눔스퀘어 ExtraBold" panose="020B0600000101010101" pitchFamily="50" charset="-127"/>
                <a:ea typeface="나눔스퀘어 ExtraBold" panose="020B0600000101010101" pitchFamily="50" charset="-127"/>
              </a:rPr>
              <a:t>서울특별시 구별 배달 메뉴와 배달 시간과의 관계</a:t>
            </a:r>
          </a:p>
        </p:txBody>
      </p:sp>
      <p:graphicFrame>
        <p:nvGraphicFramePr>
          <p:cNvPr id="8" name="표 9">
            <a:extLst>
              <a:ext uri="{FF2B5EF4-FFF2-40B4-BE49-F238E27FC236}">
                <a16:creationId xmlns:a16="http://schemas.microsoft.com/office/drawing/2014/main" id="{1ACBB159-4B6B-4F20-BAE2-B44ECE69F563}"/>
              </a:ext>
            </a:extLst>
          </p:cNvPr>
          <p:cNvGraphicFramePr>
            <a:graphicFrameLocks noGrp="1"/>
          </p:cNvGraphicFramePr>
          <p:nvPr>
            <p:extLst>
              <p:ext uri="{D42A27DB-BD31-4B8C-83A1-F6EECF244321}">
                <p14:modId xmlns:p14="http://schemas.microsoft.com/office/powerpoint/2010/main" val="2085137715"/>
              </p:ext>
            </p:extLst>
          </p:nvPr>
        </p:nvGraphicFramePr>
        <p:xfrm>
          <a:off x="35496" y="1412776"/>
          <a:ext cx="9072501" cy="3060429"/>
        </p:xfrm>
        <a:graphic>
          <a:graphicData uri="http://schemas.openxmlformats.org/drawingml/2006/table">
            <a:tbl>
              <a:tblPr firstRow="1" bandRow="1">
                <a:tableStyleId>{5C22544A-7EE6-4342-B048-85BDC9FD1C3A}</a:tableStyleId>
              </a:tblPr>
              <a:tblGrid>
                <a:gridCol w="3024167">
                  <a:extLst>
                    <a:ext uri="{9D8B030D-6E8A-4147-A177-3AD203B41FA5}">
                      <a16:colId xmlns:a16="http://schemas.microsoft.com/office/drawing/2014/main" val="1947667616"/>
                    </a:ext>
                  </a:extLst>
                </a:gridCol>
                <a:gridCol w="3024167">
                  <a:extLst>
                    <a:ext uri="{9D8B030D-6E8A-4147-A177-3AD203B41FA5}">
                      <a16:colId xmlns:a16="http://schemas.microsoft.com/office/drawing/2014/main" val="2469399774"/>
                    </a:ext>
                  </a:extLst>
                </a:gridCol>
                <a:gridCol w="3024167">
                  <a:extLst>
                    <a:ext uri="{9D8B030D-6E8A-4147-A177-3AD203B41FA5}">
                      <a16:colId xmlns:a16="http://schemas.microsoft.com/office/drawing/2014/main" val="205831812"/>
                    </a:ext>
                  </a:extLst>
                </a:gridCol>
              </a:tblGrid>
              <a:tr h="3060429">
                <a:tc>
                  <a:txBody>
                    <a:bodyPr/>
                    <a:lstStyle/>
                    <a:p>
                      <a:pPr latinLnBrk="1"/>
                      <a:endParaRPr lang="ko-KR" altLang="en-US" dirty="0"/>
                    </a:p>
                  </a:txBody>
                  <a:tcPr>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solidFill>
                        <a:srgbClr val="7FC3B6"/>
                      </a:solidFill>
                      <a:prstDash val="solid"/>
                      <a:round/>
                      <a:headEnd type="none" w="med" len="med"/>
                      <a:tailEnd type="none" w="med" len="med"/>
                    </a:lnT>
                    <a:lnB w="12700" cap="flat" cmpd="sng" algn="ctr">
                      <a:solidFill>
                        <a:srgbClr val="7FC3B6"/>
                      </a:solidFill>
                      <a:prstDash val="solid"/>
                      <a:round/>
                      <a:headEnd type="none" w="med" len="med"/>
                      <a:tailEnd type="none" w="med" len="med"/>
                    </a:lnB>
                    <a:solidFill>
                      <a:schemeClr val="bg1"/>
                    </a:solidFill>
                  </a:tcPr>
                </a:tc>
                <a:tc>
                  <a:txBody>
                    <a:bodyPr/>
                    <a:lstStyle/>
                    <a:p>
                      <a:pPr latinLnBrk="1"/>
                      <a:endParaRPr lang="ko-KR" altLang="en-US" dirty="0"/>
                    </a:p>
                  </a:txBody>
                  <a:tcPr>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solidFill>
                        <a:srgbClr val="7FC3B6"/>
                      </a:solidFill>
                      <a:prstDash val="solid"/>
                      <a:round/>
                      <a:headEnd type="none" w="med" len="med"/>
                      <a:tailEnd type="none" w="med" len="med"/>
                    </a:lnT>
                    <a:lnB w="12700" cap="flat" cmpd="sng" algn="ctr">
                      <a:solidFill>
                        <a:srgbClr val="7FC3B6"/>
                      </a:solidFill>
                      <a:prstDash val="solid"/>
                      <a:round/>
                      <a:headEnd type="none" w="med" len="med"/>
                      <a:tailEnd type="none" w="med" len="med"/>
                    </a:lnB>
                    <a:solidFill>
                      <a:schemeClr val="bg1"/>
                    </a:solidFill>
                  </a:tcPr>
                </a:tc>
                <a:tc>
                  <a:txBody>
                    <a:bodyPr/>
                    <a:lstStyle/>
                    <a:p>
                      <a:pPr latinLnBrk="1"/>
                      <a:endParaRPr lang="ko-KR" altLang="en-US" dirty="0">
                        <a:solidFill>
                          <a:schemeClr val="tx2"/>
                        </a:solidFill>
                      </a:endParaRPr>
                    </a:p>
                  </a:txBody>
                  <a:tcPr>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solidFill>
                        <a:srgbClr val="7FC3B6"/>
                      </a:solidFill>
                      <a:prstDash val="solid"/>
                      <a:round/>
                      <a:headEnd type="none" w="med" len="med"/>
                      <a:tailEnd type="none" w="med" len="med"/>
                    </a:lnT>
                    <a:lnB w="12700" cap="flat" cmpd="sng" algn="ctr">
                      <a:solidFill>
                        <a:srgbClr val="7FC3B6"/>
                      </a:solidFill>
                      <a:prstDash val="solid"/>
                      <a:round/>
                      <a:headEnd type="none" w="med" len="med"/>
                      <a:tailEnd type="none" w="med" len="med"/>
                    </a:lnB>
                    <a:solidFill>
                      <a:schemeClr val="bg1"/>
                    </a:solidFill>
                  </a:tcPr>
                </a:tc>
                <a:extLst>
                  <a:ext uri="{0D108BD9-81ED-4DB2-BD59-A6C34878D82A}">
                    <a16:rowId xmlns:a16="http://schemas.microsoft.com/office/drawing/2014/main" val="2627885651"/>
                  </a:ext>
                </a:extLst>
              </a:tr>
            </a:tbl>
          </a:graphicData>
        </a:graphic>
      </p:graphicFrame>
      <p:sp>
        <p:nvSpPr>
          <p:cNvPr id="2" name="슬라이드 번호 개체 틀 1">
            <a:extLst>
              <a:ext uri="{FF2B5EF4-FFF2-40B4-BE49-F238E27FC236}">
                <a16:creationId xmlns:a16="http://schemas.microsoft.com/office/drawing/2014/main" id="{F2656734-9151-4DEE-8B38-2086A549D8EE}"/>
              </a:ext>
            </a:extLst>
          </p:cNvPr>
          <p:cNvSpPr>
            <a:spLocks noGrp="1"/>
          </p:cNvSpPr>
          <p:nvPr>
            <p:ph type="sldNum" sz="quarter" idx="12"/>
          </p:nvPr>
        </p:nvSpPr>
        <p:spPr>
          <a:xfrm>
            <a:off x="6971009" y="6509230"/>
            <a:ext cx="2057400" cy="232138"/>
          </a:xfrm>
        </p:spPr>
        <p:txBody>
          <a:bodyPr/>
          <a:lstStyle/>
          <a:p>
            <a:fld id="{3ABC768E-094C-1348-9D29-2163BD33EBDB}" type="slidenum">
              <a:rPr kumimoji="1" lang="ko-KR" altLang="en-US" smtClean="0"/>
              <a:pPr/>
              <a:t>29</a:t>
            </a:fld>
            <a:endParaRPr kumimoji="1" lang="ko-KR" altLang="en-US" dirty="0"/>
          </a:p>
        </p:txBody>
      </p:sp>
      <p:pic>
        <p:nvPicPr>
          <p:cNvPr id="9" name="그림 8">
            <a:extLst>
              <a:ext uri="{FF2B5EF4-FFF2-40B4-BE49-F238E27FC236}">
                <a16:creationId xmlns:a16="http://schemas.microsoft.com/office/drawing/2014/main" id="{8C59F7A0-0EE4-404B-A2F5-1F38EE4E11EE}"/>
              </a:ext>
            </a:extLst>
          </p:cNvPr>
          <p:cNvPicPr>
            <a:picLocks noChangeAspect="1"/>
          </p:cNvPicPr>
          <p:nvPr/>
        </p:nvPicPr>
        <p:blipFill>
          <a:blip r:embed="rId2"/>
          <a:stretch>
            <a:fillRect/>
          </a:stretch>
        </p:blipFill>
        <p:spPr>
          <a:xfrm>
            <a:off x="68633" y="1432654"/>
            <a:ext cx="2966885" cy="3014609"/>
          </a:xfrm>
          <a:prstGeom prst="rect">
            <a:avLst/>
          </a:prstGeom>
        </p:spPr>
      </p:pic>
      <p:pic>
        <p:nvPicPr>
          <p:cNvPr id="13" name="그림 12">
            <a:extLst>
              <a:ext uri="{FF2B5EF4-FFF2-40B4-BE49-F238E27FC236}">
                <a16:creationId xmlns:a16="http://schemas.microsoft.com/office/drawing/2014/main" id="{8D875687-F8AC-4352-8BCC-6C6310C3C5F7}"/>
              </a:ext>
            </a:extLst>
          </p:cNvPr>
          <p:cNvPicPr>
            <a:picLocks noChangeAspect="1"/>
          </p:cNvPicPr>
          <p:nvPr/>
        </p:nvPicPr>
        <p:blipFill>
          <a:blip r:embed="rId3"/>
          <a:stretch>
            <a:fillRect/>
          </a:stretch>
        </p:blipFill>
        <p:spPr>
          <a:xfrm>
            <a:off x="3093705" y="1430691"/>
            <a:ext cx="2966885" cy="3016572"/>
          </a:xfrm>
          <a:prstGeom prst="rect">
            <a:avLst/>
          </a:prstGeom>
        </p:spPr>
      </p:pic>
      <p:pic>
        <p:nvPicPr>
          <p:cNvPr id="15" name="그림 14">
            <a:extLst>
              <a:ext uri="{FF2B5EF4-FFF2-40B4-BE49-F238E27FC236}">
                <a16:creationId xmlns:a16="http://schemas.microsoft.com/office/drawing/2014/main" id="{7FF0B84F-7932-480B-81C7-66BDC5B00173}"/>
              </a:ext>
            </a:extLst>
          </p:cNvPr>
          <p:cNvPicPr>
            <a:picLocks noChangeAspect="1"/>
          </p:cNvPicPr>
          <p:nvPr/>
        </p:nvPicPr>
        <p:blipFill>
          <a:blip r:embed="rId4"/>
          <a:stretch>
            <a:fillRect/>
          </a:stretch>
        </p:blipFill>
        <p:spPr>
          <a:xfrm>
            <a:off x="6118777" y="1430691"/>
            <a:ext cx="2956590" cy="3016572"/>
          </a:xfrm>
          <a:prstGeom prst="rect">
            <a:avLst/>
          </a:prstGeom>
        </p:spPr>
      </p:pic>
      <p:graphicFrame>
        <p:nvGraphicFramePr>
          <p:cNvPr id="17" name="표 16">
            <a:extLst>
              <a:ext uri="{FF2B5EF4-FFF2-40B4-BE49-F238E27FC236}">
                <a16:creationId xmlns:a16="http://schemas.microsoft.com/office/drawing/2014/main" id="{4A2A9655-3A5C-495B-A440-E52AC5ED5CA3}"/>
              </a:ext>
            </a:extLst>
          </p:cNvPr>
          <p:cNvGraphicFramePr>
            <a:graphicFrameLocks noGrp="1"/>
          </p:cNvGraphicFramePr>
          <p:nvPr>
            <p:extLst>
              <p:ext uri="{D42A27DB-BD31-4B8C-83A1-F6EECF244321}">
                <p14:modId xmlns:p14="http://schemas.microsoft.com/office/powerpoint/2010/main" val="3770316637"/>
              </p:ext>
            </p:extLst>
          </p:nvPr>
        </p:nvGraphicFramePr>
        <p:xfrm>
          <a:off x="35496" y="4977172"/>
          <a:ext cx="2952328" cy="1524000"/>
        </p:xfrm>
        <a:graphic>
          <a:graphicData uri="http://schemas.openxmlformats.org/drawingml/2006/table">
            <a:tbl>
              <a:tblPr>
                <a:tableStyleId>{5C22544A-7EE6-4342-B048-85BDC9FD1C3A}</a:tableStyleId>
              </a:tblPr>
              <a:tblGrid>
                <a:gridCol w="2952328">
                  <a:extLst>
                    <a:ext uri="{9D8B030D-6E8A-4147-A177-3AD203B41FA5}">
                      <a16:colId xmlns:a16="http://schemas.microsoft.com/office/drawing/2014/main" val="493813631"/>
                    </a:ext>
                  </a:extLst>
                </a:gridCol>
              </a:tblGrid>
              <a:tr h="363585">
                <a:tc>
                  <a:txBody>
                    <a:bodyPr/>
                    <a:lstStyle/>
                    <a:p>
                      <a:pPr algn="ctr" rtl="0"/>
                      <a:r>
                        <a:rPr lang="ko-KR" altLang="en-US" sz="1600" b="1" noProof="0" dirty="0">
                          <a:solidFill>
                            <a:schemeClr val="tx1"/>
                          </a:solidFill>
                          <a:latin typeface="맑은 고딕" panose="020B0503020000020004" pitchFamily="50" charset="-127"/>
                          <a:ea typeface="맑은 고딕" panose="020B0503020000020004" pitchFamily="50" charset="-127"/>
                        </a:rPr>
                        <a:t>구로구</a:t>
                      </a:r>
                    </a:p>
                  </a:txBody>
                  <a:tcPr>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solidFill>
                        <a:srgbClr val="7FC3B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70369641"/>
                  </a:ext>
                </a:extLst>
              </a:tr>
              <a:tr h="1160415">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mn-ea"/>
                        </a:rPr>
                        <a:t>각 메뉴별로 주말 혹은 주중에 배달 건수가 증가하는 패턴을 가진 순환형 그래프가 나타남</a:t>
                      </a:r>
                      <a:endParaRPr lang="en-US" altLang="ko-KR" sz="1200" spc="30" noProof="0" dirty="0">
                        <a:latin typeface="맑은 고딕" panose="020B0503020000020004" pitchFamily="50" charset="-127"/>
                        <a:ea typeface="+mn-ea"/>
                      </a:endParaRPr>
                    </a:p>
                  </a:txBody>
                  <a:tcPr anchor="ctr">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FC3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graphicFrame>
        <p:nvGraphicFramePr>
          <p:cNvPr id="18" name="표 17">
            <a:extLst>
              <a:ext uri="{FF2B5EF4-FFF2-40B4-BE49-F238E27FC236}">
                <a16:creationId xmlns:a16="http://schemas.microsoft.com/office/drawing/2014/main" id="{7AFC768A-327A-4229-A0AB-7E30CA364C05}"/>
              </a:ext>
            </a:extLst>
          </p:cNvPr>
          <p:cNvGraphicFramePr>
            <a:graphicFrameLocks noGrp="1"/>
          </p:cNvGraphicFramePr>
          <p:nvPr>
            <p:extLst>
              <p:ext uri="{D42A27DB-BD31-4B8C-83A1-F6EECF244321}">
                <p14:modId xmlns:p14="http://schemas.microsoft.com/office/powerpoint/2010/main" val="417736335"/>
              </p:ext>
            </p:extLst>
          </p:nvPr>
        </p:nvGraphicFramePr>
        <p:xfrm>
          <a:off x="3095836" y="4977172"/>
          <a:ext cx="2952328" cy="1524000"/>
        </p:xfrm>
        <a:graphic>
          <a:graphicData uri="http://schemas.openxmlformats.org/drawingml/2006/table">
            <a:tbl>
              <a:tblPr>
                <a:tableStyleId>{5C22544A-7EE6-4342-B048-85BDC9FD1C3A}</a:tableStyleId>
              </a:tblPr>
              <a:tblGrid>
                <a:gridCol w="2952328">
                  <a:extLst>
                    <a:ext uri="{9D8B030D-6E8A-4147-A177-3AD203B41FA5}">
                      <a16:colId xmlns:a16="http://schemas.microsoft.com/office/drawing/2014/main" val="493813631"/>
                    </a:ext>
                  </a:extLst>
                </a:gridCol>
              </a:tblGrid>
              <a:tr h="298075">
                <a:tc>
                  <a:txBody>
                    <a:bodyPr/>
                    <a:lstStyle/>
                    <a:p>
                      <a:pPr algn="ctr" rtl="0"/>
                      <a:r>
                        <a:rPr lang="ko-KR" altLang="en-US" sz="1600" b="1" noProof="0" dirty="0">
                          <a:solidFill>
                            <a:schemeClr val="tx1"/>
                          </a:solidFill>
                          <a:latin typeface="맑은 고딕" panose="020B0503020000020004" pitchFamily="50" charset="-127"/>
                          <a:ea typeface="맑은 고딕" panose="020B0503020000020004" pitchFamily="50" charset="-127"/>
                        </a:rPr>
                        <a:t>금천구</a:t>
                      </a:r>
                    </a:p>
                  </a:txBody>
                  <a:tcPr>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solidFill>
                        <a:srgbClr val="7FC3B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70369641"/>
                  </a:ext>
                </a:extLst>
              </a:tr>
              <a:tr h="1070077">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mn-ea"/>
                        </a:rPr>
                        <a:t>각 메뉴별로 주말 혹은 주중에 배달 건수가 증가하는 패턴을 가진 순환형 그래프가 나타남</a:t>
                      </a:r>
                      <a:endParaRPr lang="en-US" altLang="ko-KR" sz="1200" spc="30" noProof="0" dirty="0">
                        <a:latin typeface="맑은 고딕" panose="020B0503020000020004" pitchFamily="50" charset="-127"/>
                        <a:ea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mn-ea"/>
                        </a:rPr>
                        <a:t>대체로 치킨 배달 건수가 제일 많지만 가끔은 분식 배달 건수가 치킨 배달 건수가 높은 날이 있음</a:t>
                      </a:r>
                      <a:r>
                        <a:rPr lang="en-US" altLang="ko-KR" sz="1200" spc="30" noProof="0" dirty="0">
                          <a:latin typeface="맑은 고딕" panose="020B0503020000020004" pitchFamily="50" charset="-127"/>
                          <a:ea typeface="+mn-ea"/>
                        </a:rPr>
                        <a:t> </a:t>
                      </a:r>
                    </a:p>
                  </a:txBody>
                  <a:tcPr anchor="ctr">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FC3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graphicFrame>
        <p:nvGraphicFramePr>
          <p:cNvPr id="19" name="표 18">
            <a:extLst>
              <a:ext uri="{FF2B5EF4-FFF2-40B4-BE49-F238E27FC236}">
                <a16:creationId xmlns:a16="http://schemas.microsoft.com/office/drawing/2014/main" id="{D4C91992-BA30-4537-8B13-5B65B733CD9C}"/>
              </a:ext>
            </a:extLst>
          </p:cNvPr>
          <p:cNvGraphicFramePr>
            <a:graphicFrameLocks noGrp="1"/>
          </p:cNvGraphicFramePr>
          <p:nvPr>
            <p:extLst>
              <p:ext uri="{D42A27DB-BD31-4B8C-83A1-F6EECF244321}">
                <p14:modId xmlns:p14="http://schemas.microsoft.com/office/powerpoint/2010/main" val="1630882727"/>
              </p:ext>
            </p:extLst>
          </p:nvPr>
        </p:nvGraphicFramePr>
        <p:xfrm>
          <a:off x="6156176" y="4977172"/>
          <a:ext cx="2952328" cy="1524000"/>
        </p:xfrm>
        <a:graphic>
          <a:graphicData uri="http://schemas.openxmlformats.org/drawingml/2006/table">
            <a:tbl>
              <a:tblPr>
                <a:tableStyleId>{5C22544A-7EE6-4342-B048-85BDC9FD1C3A}</a:tableStyleId>
              </a:tblPr>
              <a:tblGrid>
                <a:gridCol w="2952328">
                  <a:extLst>
                    <a:ext uri="{9D8B030D-6E8A-4147-A177-3AD203B41FA5}">
                      <a16:colId xmlns:a16="http://schemas.microsoft.com/office/drawing/2014/main" val="493813631"/>
                    </a:ext>
                  </a:extLst>
                </a:gridCol>
              </a:tblGrid>
              <a:tr h="298075">
                <a:tc>
                  <a:txBody>
                    <a:bodyPr/>
                    <a:lstStyle/>
                    <a:p>
                      <a:pPr algn="ctr" rtl="0"/>
                      <a:r>
                        <a:rPr lang="ko-KR" altLang="en-US" sz="1600" b="1" noProof="0" dirty="0">
                          <a:solidFill>
                            <a:schemeClr val="tx1"/>
                          </a:solidFill>
                          <a:latin typeface="맑은 고딕" panose="020B0503020000020004" pitchFamily="50" charset="-127"/>
                          <a:ea typeface="맑은 고딕" panose="020B0503020000020004" pitchFamily="50" charset="-127"/>
                        </a:rPr>
                        <a:t>영등포구</a:t>
                      </a:r>
                    </a:p>
                  </a:txBody>
                  <a:tcPr>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solidFill>
                        <a:srgbClr val="7FC3B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70369641"/>
                  </a:ext>
                </a:extLst>
              </a:tr>
              <a:tr h="1070077">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mn-ea"/>
                        </a:rPr>
                        <a:t>각 메뉴별로 주말 혹은 주중에 배달 건수가 증가하는 패턴을 가진 순환형 그래프가 나타남</a:t>
                      </a:r>
                      <a:endParaRPr lang="en-US" altLang="ko-KR" sz="1200" spc="30" noProof="0" dirty="0">
                        <a:latin typeface="맑은 고딕" panose="020B0503020000020004" pitchFamily="50" charset="-127"/>
                        <a:ea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mn-ea"/>
                        </a:rPr>
                        <a:t>대체로 치킨 배달 건수가 제일 많았고</a:t>
                      </a:r>
                      <a:r>
                        <a:rPr lang="en-US" altLang="ko-KR" sz="1200" spc="30" noProof="0" dirty="0">
                          <a:latin typeface="맑은 고딕" panose="020B0503020000020004" pitchFamily="50" charset="-127"/>
                          <a:ea typeface="+mn-ea"/>
                        </a:rPr>
                        <a:t>,</a:t>
                      </a:r>
                      <a:r>
                        <a:rPr lang="ko-KR" altLang="en-US" sz="1200" spc="30" noProof="0" dirty="0">
                          <a:latin typeface="맑은 고딕" panose="020B0503020000020004" pitchFamily="50" charset="-127"/>
                          <a:ea typeface="+mn-ea"/>
                        </a:rPr>
                        <a:t> 배달전문업체 배달 건수가 </a:t>
                      </a:r>
                      <a:r>
                        <a:rPr lang="en-US" altLang="ko-KR" sz="1200" spc="30" noProof="0" dirty="0">
                          <a:latin typeface="맑은 고딕" panose="020B0503020000020004" pitchFamily="50" charset="-127"/>
                          <a:ea typeface="+mn-ea"/>
                        </a:rPr>
                        <a:t>4</a:t>
                      </a:r>
                      <a:r>
                        <a:rPr lang="ko-KR" altLang="en-US" sz="1200" spc="30" noProof="0" dirty="0">
                          <a:latin typeface="맑은 고딕" panose="020B0503020000020004" pitchFamily="50" charset="-127"/>
                          <a:ea typeface="+mn-ea"/>
                        </a:rPr>
                        <a:t>월 중순부터 건수가 급 증가함</a:t>
                      </a:r>
                      <a:endParaRPr lang="en-US" altLang="ko-KR" sz="1200" spc="30" noProof="0" dirty="0">
                        <a:latin typeface="맑은 고딕" panose="020B0503020000020004" pitchFamily="50" charset="-127"/>
                        <a:ea typeface="+mn-ea"/>
                      </a:endParaRPr>
                    </a:p>
                  </a:txBody>
                  <a:tcPr anchor="ctr">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FC3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spTree>
    <p:extLst>
      <p:ext uri="{BB962C8B-B14F-4D97-AF65-F5344CB8AC3E}">
        <p14:creationId xmlns:p14="http://schemas.microsoft.com/office/powerpoint/2010/main" val="2124194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D2938D0D-8A9E-4EA8-8403-FDA950CED98A}"/>
              </a:ext>
            </a:extLst>
          </p:cNvPr>
          <p:cNvSpPr/>
          <p:nvPr/>
        </p:nvSpPr>
        <p:spPr>
          <a:xfrm>
            <a:off x="0" y="0"/>
            <a:ext cx="9144000" cy="6858000"/>
          </a:xfrm>
          <a:prstGeom prst="rect">
            <a:avLst/>
          </a:prstGeom>
          <a:solidFill>
            <a:srgbClr val="7FC3B6"/>
          </a:solidFill>
        </p:spPr>
        <p:txBody>
          <a:bodyPr wrap="non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3" name="사각형: 둥근 모서리 2">
            <a:extLst>
              <a:ext uri="{FF2B5EF4-FFF2-40B4-BE49-F238E27FC236}">
                <a16:creationId xmlns:a16="http://schemas.microsoft.com/office/drawing/2014/main" id="{346D6AD2-8CA6-4C86-943B-7AF13C54C558}"/>
              </a:ext>
            </a:extLst>
          </p:cNvPr>
          <p:cNvSpPr/>
          <p:nvPr/>
        </p:nvSpPr>
        <p:spPr>
          <a:xfrm>
            <a:off x="2195736" y="2024844"/>
            <a:ext cx="4752528" cy="2520280"/>
          </a:xfrm>
          <a:prstGeom prst="roundRect">
            <a:avLst/>
          </a:prstGeom>
          <a:solidFill>
            <a:schemeClr val="bg1">
              <a:lumMod val="95000"/>
            </a:schemeClr>
          </a:solidFill>
        </p:spPr>
        <p:txBody>
          <a:bodyPr wrap="non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6" name="TextBox 5">
            <a:extLst>
              <a:ext uri="{FF2B5EF4-FFF2-40B4-BE49-F238E27FC236}">
                <a16:creationId xmlns:a16="http://schemas.microsoft.com/office/drawing/2014/main" id="{538DC947-7289-49E8-9AAE-0B09E8BAD1F8}"/>
              </a:ext>
            </a:extLst>
          </p:cNvPr>
          <p:cNvSpPr txBox="1"/>
          <p:nvPr/>
        </p:nvSpPr>
        <p:spPr>
          <a:xfrm>
            <a:off x="2195736" y="2650654"/>
            <a:ext cx="4752528" cy="1282402"/>
          </a:xfrm>
          <a:prstGeom prst="rect">
            <a:avLst/>
          </a:prstGeom>
          <a:noFill/>
          <a:ln w="3175">
            <a:noFill/>
          </a:ln>
          <a:effectLst/>
        </p:spPr>
        <p:txBody>
          <a:bodyPr wrap="square" lIns="0" tIns="0" rIns="0" bIns="0" rtlCol="0">
            <a:spAutoFit/>
          </a:bodyPr>
          <a:lstStyle/>
          <a:p>
            <a:pPr algn="ctr" defTabSz="975022" latinLnBrk="0">
              <a:spcBef>
                <a:spcPts val="500"/>
              </a:spcBef>
              <a:buClr>
                <a:schemeClr val="tx1">
                  <a:lumMod val="65000"/>
                  <a:lumOff val="35000"/>
                </a:schemeClr>
              </a:buClr>
              <a:buSzPct val="60000"/>
            </a:pPr>
            <a:r>
              <a:rPr lang="en-US" altLang="ko-KR" sz="4400" b="1" spc="-60" dirty="0">
                <a:solidFill>
                  <a:schemeClr val="tx1">
                    <a:lumMod val="65000"/>
                    <a:lumOff val="35000"/>
                  </a:schemeClr>
                </a:solidFill>
                <a:latin typeface="+mn-ea"/>
              </a:rPr>
              <a:t>PART 1</a:t>
            </a:r>
          </a:p>
          <a:p>
            <a:pPr algn="ctr" defTabSz="975022" latinLnBrk="0">
              <a:spcBef>
                <a:spcPts val="500"/>
              </a:spcBef>
              <a:buClr>
                <a:schemeClr val="tx1">
                  <a:lumMod val="65000"/>
                  <a:lumOff val="35000"/>
                </a:schemeClr>
              </a:buClr>
              <a:buSzPct val="60000"/>
            </a:pPr>
            <a:endParaRPr lang="en-US" altLang="ko-KR" sz="1100" b="1" spc="-60" dirty="0">
              <a:solidFill>
                <a:schemeClr val="tx1">
                  <a:lumMod val="65000"/>
                  <a:lumOff val="35000"/>
                </a:schemeClr>
              </a:solidFill>
              <a:latin typeface="+mn-ea"/>
            </a:endParaRPr>
          </a:p>
          <a:p>
            <a:pPr algn="ctr" defTabSz="975022" latinLnBrk="0">
              <a:spcBef>
                <a:spcPts val="500"/>
              </a:spcBef>
              <a:buClr>
                <a:schemeClr val="tx1">
                  <a:lumMod val="65000"/>
                  <a:lumOff val="35000"/>
                </a:schemeClr>
              </a:buClr>
              <a:buSzPct val="60000"/>
            </a:pPr>
            <a:r>
              <a:rPr lang="ko-KR" altLang="en-US" sz="2000" b="1" spc="-60" dirty="0">
                <a:solidFill>
                  <a:schemeClr val="tx1">
                    <a:lumMod val="65000"/>
                    <a:lumOff val="35000"/>
                  </a:schemeClr>
                </a:solidFill>
                <a:latin typeface="+mn-ea"/>
              </a:rPr>
              <a:t>개요</a:t>
            </a:r>
          </a:p>
        </p:txBody>
      </p:sp>
    </p:spTree>
    <p:extLst>
      <p:ext uri="{BB962C8B-B14F-4D97-AF65-F5344CB8AC3E}">
        <p14:creationId xmlns:p14="http://schemas.microsoft.com/office/powerpoint/2010/main" val="3498610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D2938D0D-8A9E-4EA8-8403-FDA950CED98A}"/>
              </a:ext>
            </a:extLst>
          </p:cNvPr>
          <p:cNvSpPr/>
          <p:nvPr/>
        </p:nvSpPr>
        <p:spPr>
          <a:xfrm>
            <a:off x="0" y="0"/>
            <a:ext cx="9144000" cy="6858000"/>
          </a:xfrm>
          <a:prstGeom prst="rect">
            <a:avLst/>
          </a:prstGeom>
          <a:solidFill>
            <a:srgbClr val="7FC3B6"/>
          </a:solidFill>
        </p:spPr>
        <p:txBody>
          <a:bodyPr wrap="non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3" name="사각형: 둥근 모서리 2">
            <a:extLst>
              <a:ext uri="{FF2B5EF4-FFF2-40B4-BE49-F238E27FC236}">
                <a16:creationId xmlns:a16="http://schemas.microsoft.com/office/drawing/2014/main" id="{346D6AD2-8CA6-4C86-943B-7AF13C54C558}"/>
              </a:ext>
            </a:extLst>
          </p:cNvPr>
          <p:cNvSpPr/>
          <p:nvPr/>
        </p:nvSpPr>
        <p:spPr>
          <a:xfrm>
            <a:off x="2195736" y="2024844"/>
            <a:ext cx="4752528" cy="2520280"/>
          </a:xfrm>
          <a:prstGeom prst="roundRect">
            <a:avLst/>
          </a:prstGeom>
          <a:solidFill>
            <a:schemeClr val="bg1">
              <a:lumMod val="95000"/>
            </a:schemeClr>
          </a:solidFill>
        </p:spPr>
        <p:txBody>
          <a:bodyPr wrap="non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4" name="TextBox 3">
            <a:extLst>
              <a:ext uri="{FF2B5EF4-FFF2-40B4-BE49-F238E27FC236}">
                <a16:creationId xmlns:a16="http://schemas.microsoft.com/office/drawing/2014/main" id="{F951CFA3-509C-474C-A25A-20F828EC4210}"/>
              </a:ext>
            </a:extLst>
          </p:cNvPr>
          <p:cNvSpPr txBox="1"/>
          <p:nvPr/>
        </p:nvSpPr>
        <p:spPr>
          <a:xfrm>
            <a:off x="2195736" y="2650654"/>
            <a:ext cx="4752528" cy="1282402"/>
          </a:xfrm>
          <a:prstGeom prst="rect">
            <a:avLst/>
          </a:prstGeom>
          <a:noFill/>
          <a:ln w="3175">
            <a:noFill/>
          </a:ln>
          <a:effectLst/>
        </p:spPr>
        <p:txBody>
          <a:bodyPr wrap="square" lIns="0" tIns="0" rIns="0" bIns="0" rtlCol="0">
            <a:spAutoFit/>
          </a:bodyPr>
          <a:lstStyle/>
          <a:p>
            <a:pPr algn="ctr" defTabSz="975022" latinLnBrk="0">
              <a:spcBef>
                <a:spcPts val="500"/>
              </a:spcBef>
              <a:buClr>
                <a:schemeClr val="tx1">
                  <a:lumMod val="65000"/>
                  <a:lumOff val="35000"/>
                </a:schemeClr>
              </a:buClr>
              <a:buSzPct val="60000"/>
            </a:pPr>
            <a:r>
              <a:rPr lang="en-US" altLang="ko-KR" sz="4400" b="1" spc="-60" dirty="0">
                <a:solidFill>
                  <a:schemeClr val="tx1">
                    <a:lumMod val="65000"/>
                    <a:lumOff val="35000"/>
                  </a:schemeClr>
                </a:solidFill>
                <a:latin typeface="+mn-ea"/>
              </a:rPr>
              <a:t>PART 6</a:t>
            </a:r>
          </a:p>
          <a:p>
            <a:pPr algn="ctr" defTabSz="975022" latinLnBrk="0">
              <a:spcBef>
                <a:spcPts val="500"/>
              </a:spcBef>
              <a:buClr>
                <a:schemeClr val="tx1">
                  <a:lumMod val="65000"/>
                  <a:lumOff val="35000"/>
                </a:schemeClr>
              </a:buClr>
              <a:buSzPct val="60000"/>
            </a:pPr>
            <a:endParaRPr lang="en-US" altLang="ko-KR" sz="1100" b="1" spc="-60" dirty="0">
              <a:solidFill>
                <a:schemeClr val="tx1">
                  <a:lumMod val="65000"/>
                  <a:lumOff val="35000"/>
                </a:schemeClr>
              </a:solidFill>
              <a:latin typeface="+mn-ea"/>
            </a:endParaRPr>
          </a:p>
          <a:p>
            <a:pPr algn="ctr" defTabSz="975022" latinLnBrk="0">
              <a:spcBef>
                <a:spcPts val="500"/>
              </a:spcBef>
              <a:buClr>
                <a:schemeClr val="tx1">
                  <a:lumMod val="65000"/>
                  <a:lumOff val="35000"/>
                </a:schemeClr>
              </a:buClr>
              <a:buSzPct val="60000"/>
            </a:pPr>
            <a:r>
              <a:rPr lang="en-US" altLang="ko-KR" sz="2000" b="1" spc="-60" dirty="0">
                <a:solidFill>
                  <a:schemeClr val="tx1">
                    <a:lumMod val="65000"/>
                    <a:lumOff val="35000"/>
                  </a:schemeClr>
                </a:solidFill>
                <a:latin typeface="+mn-ea"/>
              </a:rPr>
              <a:t>Covid 19, </a:t>
            </a:r>
            <a:r>
              <a:rPr lang="ko-KR" altLang="en-US" sz="2000" b="1" spc="-60" dirty="0">
                <a:solidFill>
                  <a:schemeClr val="tx1">
                    <a:lumMod val="65000"/>
                    <a:lumOff val="35000"/>
                  </a:schemeClr>
                </a:solidFill>
                <a:latin typeface="+mn-ea"/>
              </a:rPr>
              <a:t>인구와 배달 건수 분석</a:t>
            </a:r>
          </a:p>
        </p:txBody>
      </p:sp>
    </p:spTree>
    <p:extLst>
      <p:ext uri="{BB962C8B-B14F-4D97-AF65-F5344CB8AC3E}">
        <p14:creationId xmlns:p14="http://schemas.microsoft.com/office/powerpoint/2010/main" val="1776710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CFC0136D-6BC0-43AF-94FC-50A698A68502}"/>
              </a:ext>
            </a:extLst>
          </p:cNvPr>
          <p:cNvSpPr/>
          <p:nvPr/>
        </p:nvSpPr>
        <p:spPr>
          <a:xfrm>
            <a:off x="179512" y="4154354"/>
            <a:ext cx="5053390" cy="2613079"/>
          </a:xfrm>
          <a:prstGeom prst="rect">
            <a:avLst/>
          </a:prstGeom>
          <a:solidFill>
            <a:srgbClr val="FFFFFF"/>
          </a:solidFill>
          <a:ln>
            <a:solidFill>
              <a:srgbClr val="7FC3B6"/>
            </a:solidFill>
          </a:ln>
        </p:spPr>
        <p:txBody>
          <a:bodyPr wrap="squar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10" name="직사각형 9">
            <a:extLst>
              <a:ext uri="{FF2B5EF4-FFF2-40B4-BE49-F238E27FC236}">
                <a16:creationId xmlns:a16="http://schemas.microsoft.com/office/drawing/2014/main" id="{E87096C0-6370-4379-8ED8-DB065849AD81}"/>
              </a:ext>
            </a:extLst>
          </p:cNvPr>
          <p:cNvSpPr/>
          <p:nvPr/>
        </p:nvSpPr>
        <p:spPr>
          <a:xfrm>
            <a:off x="179512" y="1448780"/>
            <a:ext cx="5053390" cy="2613079"/>
          </a:xfrm>
          <a:prstGeom prst="rect">
            <a:avLst/>
          </a:prstGeom>
          <a:solidFill>
            <a:srgbClr val="FFFFFF"/>
          </a:solidFill>
          <a:ln>
            <a:solidFill>
              <a:srgbClr val="7FC3B6"/>
            </a:solidFill>
          </a:ln>
        </p:spPr>
        <p:txBody>
          <a:bodyPr wrap="squar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5" name="제목 5">
            <a:extLst>
              <a:ext uri="{FF2B5EF4-FFF2-40B4-BE49-F238E27FC236}">
                <a16:creationId xmlns:a16="http://schemas.microsoft.com/office/drawing/2014/main" id="{E2DB7B5F-BD31-4B29-9DD5-BB7DFF13E216}"/>
              </a:ext>
            </a:extLst>
          </p:cNvPr>
          <p:cNvSpPr txBox="1">
            <a:spLocks/>
          </p:cNvSpPr>
          <p:nvPr/>
        </p:nvSpPr>
        <p:spPr>
          <a:xfrm>
            <a:off x="341049" y="675546"/>
            <a:ext cx="3546875"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6 I Covid 19, </a:t>
            </a:r>
            <a:r>
              <a:rPr lang="ko-KR" altLang="en-US" sz="1400" dirty="0">
                <a:latin typeface="나눔스퀘어 Light" panose="020B0600000101010101" pitchFamily="50" charset="-127"/>
                <a:ea typeface="나눔스퀘어 Light" panose="020B0600000101010101" pitchFamily="50" charset="-127"/>
              </a:rPr>
              <a:t>인구와 배달 건수 분석</a:t>
            </a:r>
            <a:r>
              <a:rPr lang="en-US" altLang="ko-KR" sz="1400" dirty="0">
                <a:latin typeface="나눔스퀘어 Light" panose="020B0600000101010101" pitchFamily="50" charset="-127"/>
                <a:ea typeface="나눔스퀘어 Light" panose="020B0600000101010101" pitchFamily="50" charset="-127"/>
              </a:rPr>
              <a:t> </a:t>
            </a:r>
            <a:endParaRPr lang="ko-KR" altLang="en-US" sz="1400" dirty="0">
              <a:latin typeface="나눔스퀘어 Light" panose="020B0600000101010101" pitchFamily="50" charset="-127"/>
              <a:ea typeface="나눔스퀘어 Light" panose="020B0600000101010101" pitchFamily="50" charset="-127"/>
            </a:endParaRPr>
          </a:p>
        </p:txBody>
      </p:sp>
      <p:sp>
        <p:nvSpPr>
          <p:cNvPr id="6" name="제목 5">
            <a:extLst>
              <a:ext uri="{FF2B5EF4-FFF2-40B4-BE49-F238E27FC236}">
                <a16:creationId xmlns:a16="http://schemas.microsoft.com/office/drawing/2014/main" id="{CB6F5CBD-4E71-42DF-9D82-929214E97527}"/>
              </a:ext>
            </a:extLst>
          </p:cNvPr>
          <p:cNvSpPr txBox="1">
            <a:spLocks/>
          </p:cNvSpPr>
          <p:nvPr/>
        </p:nvSpPr>
        <p:spPr>
          <a:xfrm>
            <a:off x="328473" y="944724"/>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a:t>
            </a:r>
            <a:r>
              <a:rPr lang="en-US" altLang="ko-KR" sz="2400" dirty="0">
                <a:latin typeface="나눔스퀘어 ExtraBold" panose="020B0600000101010101" pitchFamily="50" charset="-127"/>
                <a:ea typeface="나눔스퀘어 ExtraBold" panose="020B0600000101010101" pitchFamily="50" charset="-127"/>
              </a:rPr>
              <a:t> </a:t>
            </a:r>
            <a:r>
              <a:rPr lang="ko-KR" altLang="en-US" sz="2400" dirty="0">
                <a:latin typeface="나눔스퀘어 ExtraBold" panose="020B0600000101010101" pitchFamily="50" charset="-127"/>
                <a:ea typeface="나눔스퀘어 ExtraBold" panose="020B0600000101010101" pitchFamily="50" charset="-127"/>
              </a:rPr>
              <a:t>서울특별시 </a:t>
            </a:r>
            <a:r>
              <a:rPr lang="en-US" altLang="ko-KR" sz="2400" dirty="0">
                <a:latin typeface="나눔스퀘어 ExtraBold" panose="020B0600000101010101" pitchFamily="50" charset="-127"/>
                <a:ea typeface="나눔스퀘어 ExtraBold" panose="020B0600000101010101" pitchFamily="50" charset="-127"/>
              </a:rPr>
              <a:t>Covid 19</a:t>
            </a:r>
            <a:r>
              <a:rPr lang="ko-KR" altLang="en-US" sz="2400" dirty="0">
                <a:latin typeface="나눔스퀘어 ExtraBold" panose="020B0600000101010101" pitchFamily="50" charset="-127"/>
                <a:ea typeface="나눔스퀘어 ExtraBold" panose="020B0600000101010101" pitchFamily="50" charset="-127"/>
              </a:rPr>
              <a:t>와 생활인구와의 관계 </a:t>
            </a:r>
            <a:r>
              <a:rPr lang="en-US" altLang="ko-KR" sz="2400" dirty="0">
                <a:latin typeface="나눔스퀘어 ExtraBold" panose="020B0600000101010101" pitchFamily="50" charset="-127"/>
                <a:ea typeface="나눔스퀘어 ExtraBold" panose="020B0600000101010101" pitchFamily="50" charset="-127"/>
              </a:rPr>
              <a:t>(</a:t>
            </a:r>
            <a:r>
              <a:rPr lang="ko-KR" altLang="en-US" sz="2400" dirty="0">
                <a:latin typeface="나눔스퀘어 ExtraBold" panose="020B0600000101010101" pitchFamily="50" charset="-127"/>
                <a:ea typeface="나눔스퀘어 ExtraBold" panose="020B0600000101010101" pitchFamily="50" charset="-127"/>
              </a:rPr>
              <a:t>주말</a:t>
            </a:r>
            <a:r>
              <a:rPr lang="en-US" altLang="ko-KR" sz="2400" dirty="0">
                <a:latin typeface="나눔스퀘어 ExtraBold" panose="020B0600000101010101" pitchFamily="50" charset="-127"/>
                <a:ea typeface="나눔스퀘어 ExtraBold" panose="020B0600000101010101" pitchFamily="50" charset="-127"/>
              </a:rPr>
              <a:t>)</a:t>
            </a:r>
          </a:p>
          <a:p>
            <a:pPr algn="l"/>
            <a:endParaRPr lang="ko-KR" altLang="en-US" sz="2400" dirty="0">
              <a:latin typeface="나눔스퀘어 ExtraBold" panose="020B0600000101010101" pitchFamily="50" charset="-127"/>
              <a:ea typeface="나눔스퀘어 ExtraBold" panose="020B0600000101010101" pitchFamily="50" charset="-127"/>
            </a:endParaRPr>
          </a:p>
        </p:txBody>
      </p:sp>
      <p:pic>
        <p:nvPicPr>
          <p:cNvPr id="7" name="그림 6">
            <a:extLst>
              <a:ext uri="{FF2B5EF4-FFF2-40B4-BE49-F238E27FC236}">
                <a16:creationId xmlns:a16="http://schemas.microsoft.com/office/drawing/2014/main" id="{A0F3AF62-6F9D-4A00-A4C5-7B4CF0E0280D}"/>
              </a:ext>
            </a:extLst>
          </p:cNvPr>
          <p:cNvPicPr>
            <a:picLocks noChangeAspect="1"/>
          </p:cNvPicPr>
          <p:nvPr/>
        </p:nvPicPr>
        <p:blipFill>
          <a:blip r:embed="rId2"/>
          <a:stretch>
            <a:fillRect/>
          </a:stretch>
        </p:blipFill>
        <p:spPr>
          <a:xfrm>
            <a:off x="236359" y="1490416"/>
            <a:ext cx="4924756" cy="2530332"/>
          </a:xfrm>
          <a:prstGeom prst="rect">
            <a:avLst/>
          </a:prstGeom>
        </p:spPr>
      </p:pic>
      <p:pic>
        <p:nvPicPr>
          <p:cNvPr id="12" name="그림 11">
            <a:extLst>
              <a:ext uri="{FF2B5EF4-FFF2-40B4-BE49-F238E27FC236}">
                <a16:creationId xmlns:a16="http://schemas.microsoft.com/office/drawing/2014/main" id="{59BAC682-FC99-4EE6-AAC1-203C67BB6039}"/>
              </a:ext>
            </a:extLst>
          </p:cNvPr>
          <p:cNvPicPr>
            <a:picLocks noChangeAspect="1"/>
          </p:cNvPicPr>
          <p:nvPr/>
        </p:nvPicPr>
        <p:blipFill>
          <a:blip r:embed="rId3"/>
          <a:stretch>
            <a:fillRect/>
          </a:stretch>
        </p:blipFill>
        <p:spPr>
          <a:xfrm>
            <a:off x="259312" y="4208864"/>
            <a:ext cx="4924756" cy="2496218"/>
          </a:xfrm>
          <a:prstGeom prst="rect">
            <a:avLst/>
          </a:prstGeom>
        </p:spPr>
      </p:pic>
      <p:graphicFrame>
        <p:nvGraphicFramePr>
          <p:cNvPr id="26" name="표 25">
            <a:extLst>
              <a:ext uri="{FF2B5EF4-FFF2-40B4-BE49-F238E27FC236}">
                <a16:creationId xmlns:a16="http://schemas.microsoft.com/office/drawing/2014/main" id="{47F83092-D5CB-4E76-9891-A11DA309482F}"/>
              </a:ext>
            </a:extLst>
          </p:cNvPr>
          <p:cNvGraphicFramePr>
            <a:graphicFrameLocks noGrp="1"/>
          </p:cNvGraphicFramePr>
          <p:nvPr/>
        </p:nvGraphicFramePr>
        <p:xfrm>
          <a:off x="6048164" y="1458718"/>
          <a:ext cx="2952328" cy="2562029"/>
        </p:xfrm>
        <a:graphic>
          <a:graphicData uri="http://schemas.openxmlformats.org/drawingml/2006/table">
            <a:tbl>
              <a:tblPr>
                <a:tableStyleId>{5C22544A-7EE6-4342-B048-85BDC9FD1C3A}</a:tableStyleId>
              </a:tblPr>
              <a:tblGrid>
                <a:gridCol w="2952328">
                  <a:extLst>
                    <a:ext uri="{9D8B030D-6E8A-4147-A177-3AD203B41FA5}">
                      <a16:colId xmlns:a16="http://schemas.microsoft.com/office/drawing/2014/main" val="493813631"/>
                    </a:ext>
                  </a:extLst>
                </a:gridCol>
              </a:tblGrid>
              <a:tr h="351570">
                <a:tc>
                  <a:txBody>
                    <a:bodyPr/>
                    <a:lstStyle/>
                    <a:p>
                      <a:pPr algn="ctr" rtl="0"/>
                      <a:r>
                        <a:rPr lang="en-US" altLang="ko-KR" sz="1600" b="1" noProof="0" dirty="0">
                          <a:solidFill>
                            <a:schemeClr val="tx1"/>
                          </a:solidFill>
                          <a:latin typeface="맑은 고딕" panose="020B0503020000020004" pitchFamily="50" charset="-127"/>
                          <a:ea typeface="맑은 고딕" panose="020B0503020000020004" pitchFamily="50" charset="-127"/>
                        </a:rPr>
                        <a:t>1</a:t>
                      </a:r>
                      <a:r>
                        <a:rPr lang="ko-KR" altLang="en-US" sz="1600" b="1" noProof="0" dirty="0">
                          <a:solidFill>
                            <a:schemeClr val="tx1"/>
                          </a:solidFill>
                          <a:latin typeface="맑은 고딕" panose="020B0503020000020004" pitchFamily="50" charset="-127"/>
                          <a:ea typeface="맑은 고딕" panose="020B0503020000020004" pitchFamily="50" charset="-127"/>
                        </a:rPr>
                        <a:t>월</a:t>
                      </a:r>
                    </a:p>
                  </a:txBody>
                  <a:tcPr marT="41564" marB="41564">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solidFill>
                        <a:srgbClr val="7FC3B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70369641"/>
                  </a:ext>
                </a:extLst>
              </a:tr>
              <a:tr h="2210459">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ko-KR" sz="1200" spc="-60" dirty="0">
                          <a:solidFill>
                            <a:schemeClr val="tx1">
                              <a:lumMod val="65000"/>
                              <a:lumOff val="35000"/>
                            </a:schemeClr>
                          </a:solidFill>
                          <a:latin typeface="+mn-ea"/>
                        </a:rPr>
                        <a:t>Covid 19 </a:t>
                      </a:r>
                      <a:r>
                        <a:rPr lang="ko-KR" altLang="en-US" sz="1200" spc="-60" dirty="0" err="1">
                          <a:solidFill>
                            <a:schemeClr val="tx1">
                              <a:lumMod val="65000"/>
                              <a:lumOff val="35000"/>
                            </a:schemeClr>
                          </a:solidFill>
                          <a:latin typeface="+mn-ea"/>
                        </a:rPr>
                        <a:t>확진자</a:t>
                      </a:r>
                      <a:r>
                        <a:rPr lang="ko-KR" altLang="en-US" sz="1200" spc="-60" dirty="0">
                          <a:solidFill>
                            <a:schemeClr val="tx1">
                              <a:lumMod val="65000"/>
                              <a:lumOff val="35000"/>
                            </a:schemeClr>
                          </a:solidFill>
                          <a:latin typeface="+mn-ea"/>
                        </a:rPr>
                        <a:t> 발생 전 강남구</a:t>
                      </a:r>
                      <a:r>
                        <a:rPr lang="en-US" altLang="ko-KR" sz="1200" spc="-60" dirty="0">
                          <a:solidFill>
                            <a:schemeClr val="tx1">
                              <a:lumMod val="65000"/>
                              <a:lumOff val="35000"/>
                            </a:schemeClr>
                          </a:solidFill>
                          <a:latin typeface="+mn-ea"/>
                        </a:rPr>
                        <a:t>, </a:t>
                      </a:r>
                      <a:r>
                        <a:rPr lang="ko-KR" altLang="en-US" sz="1200" spc="-60" dirty="0">
                          <a:solidFill>
                            <a:schemeClr val="tx1">
                              <a:lumMod val="65000"/>
                              <a:lumOff val="35000"/>
                            </a:schemeClr>
                          </a:solidFill>
                          <a:latin typeface="+mn-ea"/>
                        </a:rPr>
                        <a:t>송파구의 생활인구는 다른 지역에 비해 가장 높았음</a:t>
                      </a:r>
                      <a:r>
                        <a:rPr lang="en-US" altLang="ko-KR" sz="1200" spc="-60" dirty="0">
                          <a:solidFill>
                            <a:schemeClr val="tx1">
                              <a:lumMod val="65000"/>
                              <a:lumOff val="35000"/>
                            </a:schemeClr>
                          </a:solidFill>
                          <a:latin typeface="+mn-ea"/>
                        </a:rPr>
                        <a:t>(10 ~ 12</a:t>
                      </a:r>
                      <a:r>
                        <a:rPr lang="ko-KR" altLang="en-US" sz="1200" spc="-60" dirty="0">
                          <a:solidFill>
                            <a:schemeClr val="tx1">
                              <a:lumMod val="65000"/>
                              <a:lumOff val="35000"/>
                            </a:schemeClr>
                          </a:solidFill>
                          <a:latin typeface="+mn-ea"/>
                        </a:rPr>
                        <a:t>만</a:t>
                      </a:r>
                      <a:r>
                        <a:rPr lang="en-US" altLang="ko-KR" sz="1200" spc="-60" dirty="0">
                          <a:solidFill>
                            <a:schemeClr val="tx1">
                              <a:lumMod val="65000"/>
                              <a:lumOff val="35000"/>
                            </a:schemeClr>
                          </a:solidFill>
                          <a:latin typeface="+mn-ea"/>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ltLang="ko-KR" sz="1200" spc="-60" dirty="0">
                        <a:solidFill>
                          <a:schemeClr val="tx1">
                            <a:lumMod val="65000"/>
                            <a:lumOff val="35000"/>
                          </a:schemeClr>
                        </a:solidFill>
                        <a:latin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60" dirty="0">
                          <a:solidFill>
                            <a:schemeClr val="tx1">
                              <a:lumMod val="65000"/>
                              <a:lumOff val="35000"/>
                            </a:schemeClr>
                          </a:solidFill>
                          <a:latin typeface="+mn-ea"/>
                        </a:rPr>
                        <a:t>높았던 시간대는 </a:t>
                      </a:r>
                      <a:r>
                        <a:rPr lang="en-US" altLang="ko-KR" sz="1200" spc="-60" dirty="0">
                          <a:solidFill>
                            <a:schemeClr val="tx1">
                              <a:lumMod val="65000"/>
                              <a:lumOff val="35000"/>
                            </a:schemeClr>
                          </a:solidFill>
                          <a:latin typeface="+mn-ea"/>
                        </a:rPr>
                        <a:t>12 ~ 17</a:t>
                      </a:r>
                      <a:r>
                        <a:rPr lang="ko-KR" altLang="en-US" sz="1200" spc="-60" dirty="0">
                          <a:solidFill>
                            <a:schemeClr val="tx1">
                              <a:lumMod val="65000"/>
                              <a:lumOff val="35000"/>
                            </a:schemeClr>
                          </a:solidFill>
                          <a:latin typeface="+mn-ea"/>
                        </a:rPr>
                        <a:t>시 사이에 나타남</a:t>
                      </a:r>
                      <a:endParaRPr lang="en-US" altLang="ko-KR" sz="1100" spc="-60" dirty="0">
                        <a:solidFill>
                          <a:schemeClr val="tx1">
                            <a:lumMod val="65000"/>
                            <a:lumOff val="35000"/>
                          </a:schemeClr>
                        </a:solidFill>
                        <a:latin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ko-KR" altLang="en-US" sz="1100" spc="-60" dirty="0">
                        <a:solidFill>
                          <a:schemeClr val="tx1">
                            <a:lumMod val="65000"/>
                            <a:lumOff val="35000"/>
                          </a:schemeClr>
                        </a:solidFill>
                        <a:latin typeface="+mn-ea"/>
                      </a:endParaRPr>
                    </a:p>
                  </a:txBody>
                  <a:tcPr marT="41564" marB="41564" anchor="ctr">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FC3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graphicFrame>
        <p:nvGraphicFramePr>
          <p:cNvPr id="27" name="표 26">
            <a:extLst>
              <a:ext uri="{FF2B5EF4-FFF2-40B4-BE49-F238E27FC236}">
                <a16:creationId xmlns:a16="http://schemas.microsoft.com/office/drawing/2014/main" id="{40B251F3-36F9-464D-946D-77F06CD305AB}"/>
              </a:ext>
            </a:extLst>
          </p:cNvPr>
          <p:cNvGraphicFramePr>
            <a:graphicFrameLocks noGrp="1"/>
          </p:cNvGraphicFramePr>
          <p:nvPr/>
        </p:nvGraphicFramePr>
        <p:xfrm>
          <a:off x="6048164" y="4148387"/>
          <a:ext cx="2952328" cy="2613079"/>
        </p:xfrm>
        <a:graphic>
          <a:graphicData uri="http://schemas.openxmlformats.org/drawingml/2006/table">
            <a:tbl>
              <a:tblPr>
                <a:tableStyleId>{5C22544A-7EE6-4342-B048-85BDC9FD1C3A}</a:tableStyleId>
              </a:tblPr>
              <a:tblGrid>
                <a:gridCol w="2952328">
                  <a:extLst>
                    <a:ext uri="{9D8B030D-6E8A-4147-A177-3AD203B41FA5}">
                      <a16:colId xmlns:a16="http://schemas.microsoft.com/office/drawing/2014/main" val="493813631"/>
                    </a:ext>
                  </a:extLst>
                </a:gridCol>
              </a:tblGrid>
              <a:tr h="358576">
                <a:tc>
                  <a:txBody>
                    <a:bodyPr/>
                    <a:lstStyle/>
                    <a:p>
                      <a:pPr algn="ctr" rtl="0"/>
                      <a:r>
                        <a:rPr lang="en-US" altLang="ko-KR" sz="1600" b="1" noProof="0" dirty="0">
                          <a:solidFill>
                            <a:schemeClr val="tx1"/>
                          </a:solidFill>
                          <a:latin typeface="맑은 고딕" panose="020B0503020000020004" pitchFamily="50" charset="-127"/>
                          <a:ea typeface="맑은 고딕" panose="020B0503020000020004" pitchFamily="50" charset="-127"/>
                        </a:rPr>
                        <a:t>2</a:t>
                      </a:r>
                      <a:r>
                        <a:rPr lang="ko-KR" altLang="en-US" sz="1600" b="1" noProof="0" dirty="0">
                          <a:solidFill>
                            <a:schemeClr val="tx1"/>
                          </a:solidFill>
                          <a:latin typeface="맑은 고딕" panose="020B0503020000020004" pitchFamily="50" charset="-127"/>
                          <a:ea typeface="맑은 고딕" panose="020B0503020000020004" pitchFamily="50" charset="-127"/>
                        </a:rPr>
                        <a:t>월</a:t>
                      </a:r>
                    </a:p>
                  </a:txBody>
                  <a:tcPr marT="41564" marB="41564">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solidFill>
                        <a:srgbClr val="7FC3B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70369641"/>
                  </a:ext>
                </a:extLst>
              </a:tr>
              <a:tr h="2254503">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ko-KR" sz="1200" spc="-60" dirty="0">
                          <a:solidFill>
                            <a:schemeClr val="tx1">
                              <a:lumMod val="65000"/>
                              <a:lumOff val="35000"/>
                            </a:schemeClr>
                          </a:solidFill>
                          <a:latin typeface="+mn-ea"/>
                        </a:rPr>
                        <a:t>Covid 19 </a:t>
                      </a:r>
                      <a:r>
                        <a:rPr lang="ko-KR" altLang="en-US" sz="1200" spc="-60" dirty="0">
                          <a:solidFill>
                            <a:schemeClr val="tx1">
                              <a:lumMod val="65000"/>
                              <a:lumOff val="35000"/>
                            </a:schemeClr>
                          </a:solidFill>
                          <a:latin typeface="+mn-ea"/>
                        </a:rPr>
                        <a:t>일일 </a:t>
                      </a:r>
                      <a:r>
                        <a:rPr lang="ko-KR" altLang="en-US" sz="1200" spc="-60" dirty="0" err="1">
                          <a:solidFill>
                            <a:schemeClr val="tx1">
                              <a:lumMod val="65000"/>
                              <a:lumOff val="35000"/>
                            </a:schemeClr>
                          </a:solidFill>
                          <a:latin typeface="+mn-ea"/>
                        </a:rPr>
                        <a:t>확진자</a:t>
                      </a:r>
                      <a:r>
                        <a:rPr lang="ko-KR" altLang="en-US" sz="1200" spc="-60" dirty="0">
                          <a:solidFill>
                            <a:schemeClr val="tx1">
                              <a:lumMod val="65000"/>
                              <a:lumOff val="35000"/>
                            </a:schemeClr>
                          </a:solidFill>
                          <a:latin typeface="+mn-ea"/>
                        </a:rPr>
                        <a:t> 급증가로 인해 </a:t>
                      </a:r>
                      <a:r>
                        <a:rPr lang="en-US" altLang="ko-KR" sz="1200" spc="-60" dirty="0">
                          <a:solidFill>
                            <a:schemeClr val="tx1">
                              <a:lumMod val="65000"/>
                              <a:lumOff val="35000"/>
                            </a:schemeClr>
                          </a:solidFill>
                          <a:latin typeface="+mn-ea"/>
                        </a:rPr>
                        <a:t>1</a:t>
                      </a:r>
                      <a:r>
                        <a:rPr lang="ko-KR" altLang="en-US" sz="1200" spc="-60" dirty="0">
                          <a:solidFill>
                            <a:schemeClr val="tx1">
                              <a:lumMod val="65000"/>
                              <a:lumOff val="35000"/>
                            </a:schemeClr>
                          </a:solidFill>
                          <a:latin typeface="+mn-ea"/>
                        </a:rPr>
                        <a:t>월  생활인구가 높았던 강남구</a:t>
                      </a:r>
                      <a:r>
                        <a:rPr lang="en-US" altLang="ko-KR" sz="1200" spc="-60" dirty="0">
                          <a:solidFill>
                            <a:schemeClr val="tx1">
                              <a:lumMod val="65000"/>
                              <a:lumOff val="35000"/>
                            </a:schemeClr>
                          </a:solidFill>
                          <a:latin typeface="+mn-ea"/>
                        </a:rPr>
                        <a:t>, </a:t>
                      </a:r>
                      <a:r>
                        <a:rPr lang="ko-KR" altLang="en-US" sz="1200" spc="-60" dirty="0">
                          <a:solidFill>
                            <a:schemeClr val="tx1">
                              <a:lumMod val="65000"/>
                              <a:lumOff val="35000"/>
                            </a:schemeClr>
                          </a:solidFill>
                          <a:latin typeface="+mn-ea"/>
                        </a:rPr>
                        <a:t>송파구는 생활인구가 낮았음</a:t>
                      </a:r>
                      <a:endParaRPr lang="en-US" altLang="ko-KR" sz="1200" spc="-60" dirty="0">
                        <a:solidFill>
                          <a:schemeClr val="tx1">
                            <a:lumMod val="65000"/>
                            <a:lumOff val="35000"/>
                          </a:schemeClr>
                        </a:solidFill>
                        <a:latin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ltLang="ko-KR" sz="1200" spc="-60" dirty="0">
                        <a:solidFill>
                          <a:schemeClr val="tx1">
                            <a:lumMod val="65000"/>
                            <a:lumOff val="35000"/>
                          </a:schemeClr>
                        </a:solidFill>
                        <a:latin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60" dirty="0">
                          <a:solidFill>
                            <a:schemeClr val="tx1">
                              <a:lumMod val="65000"/>
                              <a:lumOff val="35000"/>
                            </a:schemeClr>
                          </a:solidFill>
                          <a:latin typeface="+mn-ea"/>
                        </a:rPr>
                        <a:t>강서구와 은평구의 생활인구가 가장 높았음</a:t>
                      </a:r>
                      <a:r>
                        <a:rPr lang="en-US" altLang="ko-KR" sz="1200" spc="-60" dirty="0">
                          <a:solidFill>
                            <a:schemeClr val="tx1">
                              <a:lumMod val="65000"/>
                              <a:lumOff val="35000"/>
                            </a:schemeClr>
                          </a:solidFill>
                          <a:latin typeface="+mn-ea"/>
                        </a:rPr>
                        <a:t>(8 ~ 9</a:t>
                      </a:r>
                      <a:r>
                        <a:rPr lang="ko-KR" altLang="en-US" sz="1200" spc="-60" dirty="0">
                          <a:solidFill>
                            <a:schemeClr val="tx1">
                              <a:lumMod val="65000"/>
                              <a:lumOff val="35000"/>
                            </a:schemeClr>
                          </a:solidFill>
                          <a:latin typeface="+mn-ea"/>
                        </a:rPr>
                        <a:t>만</a:t>
                      </a:r>
                      <a:r>
                        <a:rPr lang="en-US" altLang="ko-KR" sz="1200" spc="-60" dirty="0">
                          <a:solidFill>
                            <a:schemeClr val="tx1">
                              <a:lumMod val="65000"/>
                              <a:lumOff val="35000"/>
                            </a:schemeClr>
                          </a:solidFill>
                          <a:latin typeface="+mn-ea"/>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ltLang="ko-KR" sz="1200" spc="-60" dirty="0">
                        <a:solidFill>
                          <a:schemeClr val="tx1">
                            <a:lumMod val="65000"/>
                            <a:lumOff val="35000"/>
                          </a:schemeClr>
                        </a:solidFill>
                        <a:latin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ko-KR" sz="1200" spc="-60" dirty="0">
                          <a:solidFill>
                            <a:schemeClr val="tx1">
                              <a:lumMod val="65000"/>
                              <a:lumOff val="35000"/>
                            </a:schemeClr>
                          </a:solidFill>
                          <a:latin typeface="+mn-ea"/>
                        </a:rPr>
                        <a:t>Covid 19 </a:t>
                      </a:r>
                      <a:r>
                        <a:rPr lang="ko-KR" altLang="en-US" sz="1200" spc="-60" dirty="0">
                          <a:solidFill>
                            <a:schemeClr val="tx1">
                              <a:lumMod val="65000"/>
                              <a:lumOff val="35000"/>
                            </a:schemeClr>
                          </a:solidFill>
                          <a:latin typeface="+mn-ea"/>
                        </a:rPr>
                        <a:t>확산이 증가로 전반적인 유동인구가 줄었음</a:t>
                      </a:r>
                      <a:endParaRPr lang="en-US" altLang="ko-KR" sz="1200" spc="-60" dirty="0">
                        <a:solidFill>
                          <a:schemeClr val="tx1">
                            <a:lumMod val="65000"/>
                            <a:lumOff val="35000"/>
                          </a:schemeClr>
                        </a:solidFill>
                        <a:latin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ko-KR" altLang="en-US" sz="1100" spc="-60" dirty="0">
                        <a:solidFill>
                          <a:schemeClr val="tx1">
                            <a:lumMod val="65000"/>
                            <a:lumOff val="35000"/>
                          </a:schemeClr>
                        </a:solidFill>
                        <a:latin typeface="+mn-ea"/>
                      </a:endParaRPr>
                    </a:p>
                  </a:txBody>
                  <a:tcPr marT="41564" marB="41564" anchor="ctr">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FC3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sp>
        <p:nvSpPr>
          <p:cNvPr id="2" name="슬라이드 번호 개체 틀 1">
            <a:extLst>
              <a:ext uri="{FF2B5EF4-FFF2-40B4-BE49-F238E27FC236}">
                <a16:creationId xmlns:a16="http://schemas.microsoft.com/office/drawing/2014/main" id="{F2656734-9151-4DEE-8B38-2086A549D8EE}"/>
              </a:ext>
            </a:extLst>
          </p:cNvPr>
          <p:cNvSpPr>
            <a:spLocks noGrp="1"/>
          </p:cNvSpPr>
          <p:nvPr>
            <p:ph type="sldNum" sz="quarter" idx="12"/>
          </p:nvPr>
        </p:nvSpPr>
        <p:spPr>
          <a:xfrm>
            <a:off x="6971009" y="6509230"/>
            <a:ext cx="2057400" cy="232138"/>
          </a:xfrm>
        </p:spPr>
        <p:txBody>
          <a:bodyPr/>
          <a:lstStyle/>
          <a:p>
            <a:fld id="{3ABC768E-094C-1348-9D29-2163BD33EBDB}" type="slidenum">
              <a:rPr kumimoji="1" lang="ko-KR" altLang="en-US" smtClean="0"/>
              <a:pPr/>
              <a:t>31</a:t>
            </a:fld>
            <a:endParaRPr kumimoji="1" lang="ko-KR" altLang="en-US" dirty="0"/>
          </a:p>
        </p:txBody>
      </p:sp>
      <p:sp>
        <p:nvSpPr>
          <p:cNvPr id="13" name="1/2 액자 12">
            <a:extLst>
              <a:ext uri="{FF2B5EF4-FFF2-40B4-BE49-F238E27FC236}">
                <a16:creationId xmlns:a16="http://schemas.microsoft.com/office/drawing/2014/main" id="{85037B6E-2EDD-4BDE-9043-4D8E79259A01}"/>
              </a:ext>
            </a:extLst>
          </p:cNvPr>
          <p:cNvSpPr/>
          <p:nvPr/>
        </p:nvSpPr>
        <p:spPr>
          <a:xfrm rot="8216173">
            <a:off x="5516748" y="2556284"/>
            <a:ext cx="216000" cy="216000"/>
          </a:xfrm>
          <a:prstGeom prst="halfFrame">
            <a:avLst>
              <a:gd name="adj1" fmla="val 15389"/>
              <a:gd name="adj2" fmla="val 14009"/>
            </a:avLst>
          </a:prstGeom>
          <a:solidFill>
            <a:srgbClr val="00898B"/>
          </a:solidFill>
        </p:spPr>
        <p:txBody>
          <a:bodyPr wrap="square" lIns="0" tIns="0" rIns="0" bIns="0" rtlCol="0" anchor="ctr" anchorCtr="0">
            <a:noAutofit/>
          </a:bodyPr>
          <a:lstStyle/>
          <a:p>
            <a:pPr algn="ctr" latinLnBrk="0"/>
            <a:endParaRPr lang="en-US" sz="1400" spc="-150" dirty="0">
              <a:solidFill>
                <a:schemeClr val="tx1">
                  <a:lumMod val="65000"/>
                  <a:lumOff val="35000"/>
                </a:schemeClr>
              </a:solidFill>
              <a:latin typeface="+mn-ea"/>
            </a:endParaRPr>
          </a:p>
        </p:txBody>
      </p:sp>
      <p:sp>
        <p:nvSpPr>
          <p:cNvPr id="15" name="1/2 액자 14">
            <a:extLst>
              <a:ext uri="{FF2B5EF4-FFF2-40B4-BE49-F238E27FC236}">
                <a16:creationId xmlns:a16="http://schemas.microsoft.com/office/drawing/2014/main" id="{9DD50A3B-2ABB-4DF5-83E7-BE08F733876C}"/>
              </a:ext>
            </a:extLst>
          </p:cNvPr>
          <p:cNvSpPr/>
          <p:nvPr/>
        </p:nvSpPr>
        <p:spPr>
          <a:xfrm rot="8216173">
            <a:off x="5516748" y="5400600"/>
            <a:ext cx="216000" cy="216000"/>
          </a:xfrm>
          <a:prstGeom prst="halfFrame">
            <a:avLst>
              <a:gd name="adj1" fmla="val 15389"/>
              <a:gd name="adj2" fmla="val 14009"/>
            </a:avLst>
          </a:prstGeom>
          <a:solidFill>
            <a:srgbClr val="00898B"/>
          </a:solidFill>
        </p:spPr>
        <p:txBody>
          <a:bodyPr wrap="square" lIns="0" tIns="0" rIns="0" bIns="0" rtlCol="0" anchor="ctr" anchorCtr="0">
            <a:noAutofit/>
          </a:bodyPr>
          <a:lstStyle/>
          <a:p>
            <a:pPr algn="ctr" latinLnBrk="0"/>
            <a:endParaRPr lang="en-US" sz="1400" spc="-150" dirty="0">
              <a:solidFill>
                <a:schemeClr val="tx1">
                  <a:lumMod val="65000"/>
                  <a:lumOff val="35000"/>
                </a:schemeClr>
              </a:solidFill>
              <a:latin typeface="+mn-ea"/>
            </a:endParaRPr>
          </a:p>
        </p:txBody>
      </p:sp>
    </p:spTree>
    <p:extLst>
      <p:ext uri="{BB962C8B-B14F-4D97-AF65-F5344CB8AC3E}">
        <p14:creationId xmlns:p14="http://schemas.microsoft.com/office/powerpoint/2010/main" val="1384922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CFC0136D-6BC0-43AF-94FC-50A698A68502}"/>
              </a:ext>
            </a:extLst>
          </p:cNvPr>
          <p:cNvSpPr/>
          <p:nvPr/>
        </p:nvSpPr>
        <p:spPr>
          <a:xfrm>
            <a:off x="179512" y="4154354"/>
            <a:ext cx="5053390" cy="2613079"/>
          </a:xfrm>
          <a:prstGeom prst="rect">
            <a:avLst/>
          </a:prstGeom>
          <a:solidFill>
            <a:srgbClr val="FFFFFF"/>
          </a:solidFill>
          <a:ln>
            <a:solidFill>
              <a:srgbClr val="7FC3B6"/>
            </a:solidFill>
          </a:ln>
        </p:spPr>
        <p:txBody>
          <a:bodyPr wrap="squar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10" name="직사각형 9">
            <a:extLst>
              <a:ext uri="{FF2B5EF4-FFF2-40B4-BE49-F238E27FC236}">
                <a16:creationId xmlns:a16="http://schemas.microsoft.com/office/drawing/2014/main" id="{E87096C0-6370-4379-8ED8-DB065849AD81}"/>
              </a:ext>
            </a:extLst>
          </p:cNvPr>
          <p:cNvSpPr/>
          <p:nvPr/>
        </p:nvSpPr>
        <p:spPr>
          <a:xfrm>
            <a:off x="179512" y="1448780"/>
            <a:ext cx="5053390" cy="2613079"/>
          </a:xfrm>
          <a:prstGeom prst="rect">
            <a:avLst/>
          </a:prstGeom>
          <a:solidFill>
            <a:srgbClr val="FFFFFF"/>
          </a:solidFill>
          <a:ln>
            <a:solidFill>
              <a:srgbClr val="7FC3B6"/>
            </a:solidFill>
          </a:ln>
        </p:spPr>
        <p:txBody>
          <a:bodyPr wrap="squar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5" name="제목 5">
            <a:extLst>
              <a:ext uri="{FF2B5EF4-FFF2-40B4-BE49-F238E27FC236}">
                <a16:creationId xmlns:a16="http://schemas.microsoft.com/office/drawing/2014/main" id="{E2DB7B5F-BD31-4B29-9DD5-BB7DFF13E216}"/>
              </a:ext>
            </a:extLst>
          </p:cNvPr>
          <p:cNvSpPr txBox="1">
            <a:spLocks/>
          </p:cNvSpPr>
          <p:nvPr/>
        </p:nvSpPr>
        <p:spPr>
          <a:xfrm>
            <a:off x="341049" y="675546"/>
            <a:ext cx="3546875"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6 I Covid 19, </a:t>
            </a:r>
            <a:r>
              <a:rPr lang="ko-KR" altLang="en-US" sz="1400" dirty="0">
                <a:latin typeface="나눔스퀘어 Light" panose="020B0600000101010101" pitchFamily="50" charset="-127"/>
                <a:ea typeface="나눔스퀘어 Light" panose="020B0600000101010101" pitchFamily="50" charset="-127"/>
              </a:rPr>
              <a:t>인구와 배달 건수 분석</a:t>
            </a:r>
            <a:r>
              <a:rPr lang="en-US" altLang="ko-KR" sz="1400" dirty="0">
                <a:latin typeface="나눔스퀘어 Light" panose="020B0600000101010101" pitchFamily="50" charset="-127"/>
                <a:ea typeface="나눔스퀘어 Light" panose="020B0600000101010101" pitchFamily="50" charset="-127"/>
              </a:rPr>
              <a:t> </a:t>
            </a:r>
            <a:endParaRPr lang="ko-KR" altLang="en-US" sz="1400" dirty="0">
              <a:latin typeface="나눔스퀘어 Light" panose="020B0600000101010101" pitchFamily="50" charset="-127"/>
              <a:ea typeface="나눔스퀘어 Light" panose="020B0600000101010101" pitchFamily="50" charset="-127"/>
            </a:endParaRPr>
          </a:p>
        </p:txBody>
      </p:sp>
      <p:sp>
        <p:nvSpPr>
          <p:cNvPr id="6" name="제목 5">
            <a:extLst>
              <a:ext uri="{FF2B5EF4-FFF2-40B4-BE49-F238E27FC236}">
                <a16:creationId xmlns:a16="http://schemas.microsoft.com/office/drawing/2014/main" id="{CB6F5CBD-4E71-42DF-9D82-929214E97527}"/>
              </a:ext>
            </a:extLst>
          </p:cNvPr>
          <p:cNvSpPr txBox="1">
            <a:spLocks/>
          </p:cNvSpPr>
          <p:nvPr/>
        </p:nvSpPr>
        <p:spPr>
          <a:xfrm>
            <a:off x="328473" y="944724"/>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a:t>
            </a:r>
            <a:r>
              <a:rPr lang="en-US" altLang="ko-KR" sz="2400" dirty="0">
                <a:latin typeface="나눔스퀘어 ExtraBold" panose="020B0600000101010101" pitchFamily="50" charset="-127"/>
                <a:ea typeface="나눔스퀘어 ExtraBold" panose="020B0600000101010101" pitchFamily="50" charset="-127"/>
              </a:rPr>
              <a:t> </a:t>
            </a:r>
            <a:r>
              <a:rPr lang="ko-KR" altLang="en-US" sz="2400" dirty="0">
                <a:latin typeface="나눔스퀘어 ExtraBold" panose="020B0600000101010101" pitchFamily="50" charset="-127"/>
                <a:ea typeface="나눔스퀘어 ExtraBold" panose="020B0600000101010101" pitchFamily="50" charset="-127"/>
              </a:rPr>
              <a:t>서울특별시 </a:t>
            </a:r>
            <a:r>
              <a:rPr lang="en-US" altLang="ko-KR" sz="2400" dirty="0">
                <a:latin typeface="나눔스퀘어 ExtraBold" panose="020B0600000101010101" pitchFamily="50" charset="-127"/>
                <a:ea typeface="나눔스퀘어 ExtraBold" panose="020B0600000101010101" pitchFamily="50" charset="-127"/>
              </a:rPr>
              <a:t>Covid 19</a:t>
            </a:r>
            <a:r>
              <a:rPr lang="ko-KR" altLang="en-US" sz="2400" dirty="0">
                <a:latin typeface="나눔스퀘어 ExtraBold" panose="020B0600000101010101" pitchFamily="50" charset="-127"/>
                <a:ea typeface="나눔스퀘어 ExtraBold" panose="020B0600000101010101" pitchFamily="50" charset="-127"/>
              </a:rPr>
              <a:t>와 생활인구와의 관계 </a:t>
            </a:r>
            <a:r>
              <a:rPr lang="en-US" altLang="ko-KR" sz="2400" dirty="0">
                <a:latin typeface="나눔스퀘어 ExtraBold" panose="020B0600000101010101" pitchFamily="50" charset="-127"/>
                <a:ea typeface="나눔스퀘어 ExtraBold" panose="020B0600000101010101" pitchFamily="50" charset="-127"/>
              </a:rPr>
              <a:t>(</a:t>
            </a:r>
            <a:r>
              <a:rPr lang="ko-KR" altLang="en-US" sz="2400" dirty="0">
                <a:latin typeface="나눔스퀘어 ExtraBold" panose="020B0600000101010101" pitchFamily="50" charset="-127"/>
                <a:ea typeface="나눔스퀘어 ExtraBold" panose="020B0600000101010101" pitchFamily="50" charset="-127"/>
              </a:rPr>
              <a:t>주말</a:t>
            </a:r>
            <a:r>
              <a:rPr lang="en-US" altLang="ko-KR" sz="2400" dirty="0">
                <a:latin typeface="나눔스퀘어 ExtraBold" panose="020B0600000101010101" pitchFamily="50" charset="-127"/>
                <a:ea typeface="나눔스퀘어 ExtraBold" panose="020B0600000101010101" pitchFamily="50" charset="-127"/>
              </a:rPr>
              <a:t>)</a:t>
            </a:r>
          </a:p>
          <a:p>
            <a:pPr algn="l"/>
            <a:endParaRPr lang="ko-KR" altLang="en-US" sz="2400" dirty="0">
              <a:latin typeface="나눔스퀘어 ExtraBold" panose="020B0600000101010101" pitchFamily="50" charset="-127"/>
              <a:ea typeface="나눔스퀘어 ExtraBold" panose="020B0600000101010101" pitchFamily="50" charset="-127"/>
            </a:endParaRPr>
          </a:p>
        </p:txBody>
      </p:sp>
      <p:graphicFrame>
        <p:nvGraphicFramePr>
          <p:cNvPr id="26" name="표 25">
            <a:extLst>
              <a:ext uri="{FF2B5EF4-FFF2-40B4-BE49-F238E27FC236}">
                <a16:creationId xmlns:a16="http://schemas.microsoft.com/office/drawing/2014/main" id="{47F83092-D5CB-4E76-9891-A11DA309482F}"/>
              </a:ext>
            </a:extLst>
          </p:cNvPr>
          <p:cNvGraphicFramePr>
            <a:graphicFrameLocks noGrp="1"/>
          </p:cNvGraphicFramePr>
          <p:nvPr/>
        </p:nvGraphicFramePr>
        <p:xfrm>
          <a:off x="6048164" y="1458718"/>
          <a:ext cx="2952328" cy="2562029"/>
        </p:xfrm>
        <a:graphic>
          <a:graphicData uri="http://schemas.openxmlformats.org/drawingml/2006/table">
            <a:tbl>
              <a:tblPr>
                <a:tableStyleId>{5C22544A-7EE6-4342-B048-85BDC9FD1C3A}</a:tableStyleId>
              </a:tblPr>
              <a:tblGrid>
                <a:gridCol w="2952328">
                  <a:extLst>
                    <a:ext uri="{9D8B030D-6E8A-4147-A177-3AD203B41FA5}">
                      <a16:colId xmlns:a16="http://schemas.microsoft.com/office/drawing/2014/main" val="493813631"/>
                    </a:ext>
                  </a:extLst>
                </a:gridCol>
              </a:tblGrid>
              <a:tr h="351570">
                <a:tc>
                  <a:txBody>
                    <a:bodyPr/>
                    <a:lstStyle/>
                    <a:p>
                      <a:pPr algn="ctr" rtl="0"/>
                      <a:r>
                        <a:rPr lang="en-US" altLang="ko-KR" sz="1600" b="1" noProof="0" dirty="0">
                          <a:solidFill>
                            <a:schemeClr val="tx1"/>
                          </a:solidFill>
                          <a:latin typeface="맑은 고딕" panose="020B0503020000020004" pitchFamily="50" charset="-127"/>
                          <a:ea typeface="맑은 고딕" panose="020B0503020000020004" pitchFamily="50" charset="-127"/>
                        </a:rPr>
                        <a:t>3</a:t>
                      </a:r>
                      <a:r>
                        <a:rPr lang="ko-KR" altLang="en-US" sz="1600" b="1" noProof="0" dirty="0">
                          <a:solidFill>
                            <a:schemeClr val="tx1"/>
                          </a:solidFill>
                          <a:latin typeface="맑은 고딕" panose="020B0503020000020004" pitchFamily="50" charset="-127"/>
                          <a:ea typeface="맑은 고딕" panose="020B0503020000020004" pitchFamily="50" charset="-127"/>
                        </a:rPr>
                        <a:t>월</a:t>
                      </a:r>
                    </a:p>
                  </a:txBody>
                  <a:tcPr marT="41564" marB="41564">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solidFill>
                        <a:srgbClr val="7FC3B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70369641"/>
                  </a:ext>
                </a:extLst>
              </a:tr>
              <a:tr h="2210459">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ko-KR" sz="1200" spc="-60" dirty="0">
                          <a:solidFill>
                            <a:schemeClr val="tx1">
                              <a:lumMod val="65000"/>
                              <a:lumOff val="35000"/>
                            </a:schemeClr>
                          </a:solidFill>
                          <a:latin typeface="+mn-ea"/>
                        </a:rPr>
                        <a:t>2</a:t>
                      </a:r>
                      <a:r>
                        <a:rPr lang="ko-KR" altLang="en-US" sz="1200" spc="-60" dirty="0">
                          <a:solidFill>
                            <a:schemeClr val="tx1">
                              <a:lumMod val="65000"/>
                              <a:lumOff val="35000"/>
                            </a:schemeClr>
                          </a:solidFill>
                          <a:latin typeface="+mn-ea"/>
                        </a:rPr>
                        <a:t>월에 급증가한 </a:t>
                      </a:r>
                      <a:r>
                        <a:rPr lang="en-US" altLang="ko-KR" sz="1200" spc="-60" dirty="0">
                          <a:solidFill>
                            <a:schemeClr val="tx1">
                              <a:lumMod val="65000"/>
                              <a:lumOff val="35000"/>
                            </a:schemeClr>
                          </a:solidFill>
                          <a:latin typeface="+mn-ea"/>
                        </a:rPr>
                        <a:t>Covid 19 </a:t>
                      </a:r>
                      <a:r>
                        <a:rPr lang="ko-KR" altLang="en-US" sz="1200" spc="-60" dirty="0">
                          <a:solidFill>
                            <a:schemeClr val="tx1">
                              <a:lumMod val="65000"/>
                              <a:lumOff val="35000"/>
                            </a:schemeClr>
                          </a:solidFill>
                          <a:latin typeface="+mn-ea"/>
                        </a:rPr>
                        <a:t>영향으로 대체적으로 생활인구가 감소하였지만 강동구는 </a:t>
                      </a:r>
                      <a:r>
                        <a:rPr lang="en-US" altLang="ko-KR" sz="1200" spc="-60" dirty="0">
                          <a:solidFill>
                            <a:schemeClr val="tx1">
                              <a:lumMod val="65000"/>
                              <a:lumOff val="35000"/>
                            </a:schemeClr>
                          </a:solidFill>
                          <a:latin typeface="+mn-ea"/>
                        </a:rPr>
                        <a:t>10 ~ 11</a:t>
                      </a:r>
                      <a:r>
                        <a:rPr lang="ko-KR" altLang="en-US" sz="1200" spc="-60" dirty="0">
                          <a:solidFill>
                            <a:schemeClr val="tx1">
                              <a:lumMod val="65000"/>
                              <a:lumOff val="35000"/>
                            </a:schemeClr>
                          </a:solidFill>
                          <a:latin typeface="+mn-ea"/>
                        </a:rPr>
                        <a:t>만으로 증가함</a:t>
                      </a:r>
                      <a:endParaRPr lang="en-US" altLang="ko-KR" sz="1200" spc="-60" dirty="0">
                        <a:solidFill>
                          <a:schemeClr val="tx1">
                            <a:lumMod val="65000"/>
                            <a:lumOff val="35000"/>
                          </a:schemeClr>
                        </a:solidFill>
                        <a:latin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ltLang="ko-KR" sz="1200" spc="-60" dirty="0">
                        <a:solidFill>
                          <a:schemeClr val="tx1">
                            <a:lumMod val="65000"/>
                            <a:lumOff val="35000"/>
                          </a:schemeClr>
                        </a:solidFill>
                        <a:latin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60" dirty="0">
                          <a:solidFill>
                            <a:schemeClr val="tx1">
                              <a:lumMod val="65000"/>
                              <a:lumOff val="35000"/>
                            </a:schemeClr>
                          </a:solidFill>
                          <a:latin typeface="+mn-ea"/>
                        </a:rPr>
                        <a:t>강남구의 경우 생활인구 감소</a:t>
                      </a:r>
                      <a:r>
                        <a:rPr lang="en-US" altLang="ko-KR" sz="1200" spc="-60" dirty="0">
                          <a:solidFill>
                            <a:schemeClr val="tx1">
                              <a:lumMod val="65000"/>
                              <a:lumOff val="35000"/>
                            </a:schemeClr>
                          </a:solidFill>
                          <a:latin typeface="+mn-ea"/>
                        </a:rPr>
                        <a:t>(7 ~ 8</a:t>
                      </a:r>
                      <a:r>
                        <a:rPr lang="ko-KR" altLang="en-US" sz="1200" spc="-60" dirty="0">
                          <a:solidFill>
                            <a:schemeClr val="tx1">
                              <a:lumMod val="65000"/>
                              <a:lumOff val="35000"/>
                            </a:schemeClr>
                          </a:solidFill>
                          <a:latin typeface="+mn-ea"/>
                        </a:rPr>
                        <a:t>만</a:t>
                      </a:r>
                      <a:r>
                        <a:rPr lang="en-US" altLang="ko-KR" sz="1200" spc="-60" dirty="0">
                          <a:solidFill>
                            <a:schemeClr val="tx1">
                              <a:lumMod val="65000"/>
                              <a:lumOff val="35000"/>
                            </a:schemeClr>
                          </a:solidFill>
                          <a:latin typeface="+mn-ea"/>
                        </a:rPr>
                        <a:t>) </a:t>
                      </a:r>
                      <a:r>
                        <a:rPr lang="ko-KR" altLang="en-US" sz="1200" spc="-60" dirty="0">
                          <a:solidFill>
                            <a:schemeClr val="tx1">
                              <a:lumMod val="65000"/>
                              <a:lumOff val="35000"/>
                            </a:schemeClr>
                          </a:solidFill>
                          <a:latin typeface="+mn-ea"/>
                        </a:rPr>
                        <a:t>사람들이 </a:t>
                      </a:r>
                      <a:r>
                        <a:rPr lang="en-US" altLang="ko-KR" sz="1200" spc="-60" dirty="0">
                          <a:solidFill>
                            <a:schemeClr val="tx1">
                              <a:lumMod val="65000"/>
                              <a:lumOff val="35000"/>
                            </a:schemeClr>
                          </a:solidFill>
                          <a:latin typeface="+mn-ea"/>
                        </a:rPr>
                        <a:t>Covid 19</a:t>
                      </a:r>
                      <a:r>
                        <a:rPr lang="ko-KR" altLang="en-US" sz="1200" spc="-60" dirty="0">
                          <a:solidFill>
                            <a:schemeClr val="tx1">
                              <a:lumMod val="65000"/>
                              <a:lumOff val="35000"/>
                            </a:schemeClr>
                          </a:solidFill>
                          <a:latin typeface="+mn-ea"/>
                        </a:rPr>
                        <a:t>로 인해 자체적으로 사회적 거리두기를 하는 사람들이 증가한 것으로 예상</a:t>
                      </a:r>
                      <a:endParaRPr lang="ko-KR" altLang="en-US" sz="1100" spc="-60" dirty="0">
                        <a:solidFill>
                          <a:schemeClr val="tx1">
                            <a:lumMod val="65000"/>
                            <a:lumOff val="35000"/>
                          </a:schemeClr>
                        </a:solidFill>
                        <a:latin typeface="+mn-ea"/>
                      </a:endParaRPr>
                    </a:p>
                  </a:txBody>
                  <a:tcPr marT="41564" marB="41564" anchor="ctr">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FC3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graphicFrame>
        <p:nvGraphicFramePr>
          <p:cNvPr id="27" name="표 26">
            <a:extLst>
              <a:ext uri="{FF2B5EF4-FFF2-40B4-BE49-F238E27FC236}">
                <a16:creationId xmlns:a16="http://schemas.microsoft.com/office/drawing/2014/main" id="{40B251F3-36F9-464D-946D-77F06CD305AB}"/>
              </a:ext>
            </a:extLst>
          </p:cNvPr>
          <p:cNvGraphicFramePr>
            <a:graphicFrameLocks noGrp="1"/>
          </p:cNvGraphicFramePr>
          <p:nvPr>
            <p:extLst>
              <p:ext uri="{D42A27DB-BD31-4B8C-83A1-F6EECF244321}">
                <p14:modId xmlns:p14="http://schemas.microsoft.com/office/powerpoint/2010/main" val="3612361436"/>
              </p:ext>
            </p:extLst>
          </p:nvPr>
        </p:nvGraphicFramePr>
        <p:xfrm>
          <a:off x="6048164" y="4148387"/>
          <a:ext cx="2952328" cy="2613079"/>
        </p:xfrm>
        <a:graphic>
          <a:graphicData uri="http://schemas.openxmlformats.org/drawingml/2006/table">
            <a:tbl>
              <a:tblPr>
                <a:tableStyleId>{5C22544A-7EE6-4342-B048-85BDC9FD1C3A}</a:tableStyleId>
              </a:tblPr>
              <a:tblGrid>
                <a:gridCol w="2952328">
                  <a:extLst>
                    <a:ext uri="{9D8B030D-6E8A-4147-A177-3AD203B41FA5}">
                      <a16:colId xmlns:a16="http://schemas.microsoft.com/office/drawing/2014/main" val="493813631"/>
                    </a:ext>
                  </a:extLst>
                </a:gridCol>
              </a:tblGrid>
              <a:tr h="358576">
                <a:tc>
                  <a:txBody>
                    <a:bodyPr/>
                    <a:lstStyle/>
                    <a:p>
                      <a:pPr algn="ctr" rtl="0"/>
                      <a:r>
                        <a:rPr lang="en-US" altLang="ko-KR" sz="1600" b="1" noProof="0" dirty="0">
                          <a:solidFill>
                            <a:schemeClr val="tx1"/>
                          </a:solidFill>
                          <a:latin typeface="맑은 고딕" panose="020B0503020000020004" pitchFamily="50" charset="-127"/>
                          <a:ea typeface="맑은 고딕" panose="020B0503020000020004" pitchFamily="50" charset="-127"/>
                        </a:rPr>
                        <a:t>4</a:t>
                      </a:r>
                      <a:r>
                        <a:rPr lang="ko-KR" altLang="en-US" sz="1600" b="1" noProof="0" dirty="0">
                          <a:solidFill>
                            <a:schemeClr val="tx1"/>
                          </a:solidFill>
                          <a:latin typeface="맑은 고딕" panose="020B0503020000020004" pitchFamily="50" charset="-127"/>
                          <a:ea typeface="맑은 고딕" panose="020B0503020000020004" pitchFamily="50" charset="-127"/>
                        </a:rPr>
                        <a:t>월</a:t>
                      </a:r>
                    </a:p>
                  </a:txBody>
                  <a:tcPr marT="41564" marB="41564">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solidFill>
                        <a:srgbClr val="7FC3B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70369641"/>
                  </a:ext>
                </a:extLst>
              </a:tr>
              <a:tr h="2254503">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ko-KR" sz="1200" spc="-60" dirty="0">
                          <a:solidFill>
                            <a:schemeClr val="tx1">
                              <a:lumMod val="65000"/>
                              <a:lumOff val="35000"/>
                            </a:schemeClr>
                          </a:solidFill>
                          <a:latin typeface="+mn-ea"/>
                        </a:rPr>
                        <a:t>Covid 19</a:t>
                      </a:r>
                      <a:r>
                        <a:rPr lang="ko-KR" altLang="en-US" sz="1200" spc="-60" dirty="0">
                          <a:solidFill>
                            <a:schemeClr val="tx1">
                              <a:lumMod val="65000"/>
                              <a:lumOff val="35000"/>
                            </a:schemeClr>
                          </a:solidFill>
                          <a:latin typeface="+mn-ea"/>
                        </a:rPr>
                        <a:t>가 장기화 되면서 일일 </a:t>
                      </a:r>
                      <a:r>
                        <a:rPr lang="ko-KR" altLang="en-US" sz="1200" spc="-60" dirty="0" err="1">
                          <a:solidFill>
                            <a:schemeClr val="tx1">
                              <a:lumMod val="65000"/>
                              <a:lumOff val="35000"/>
                            </a:schemeClr>
                          </a:solidFill>
                          <a:latin typeface="+mn-ea"/>
                        </a:rPr>
                        <a:t>확진자는</a:t>
                      </a:r>
                      <a:r>
                        <a:rPr lang="ko-KR" altLang="en-US" sz="1200" spc="-60" dirty="0">
                          <a:solidFill>
                            <a:schemeClr val="tx1">
                              <a:lumMod val="65000"/>
                              <a:lumOff val="35000"/>
                            </a:schemeClr>
                          </a:solidFill>
                          <a:latin typeface="+mn-ea"/>
                        </a:rPr>
                        <a:t> 줄어들었지만 생활인구는 송파구</a:t>
                      </a:r>
                      <a:r>
                        <a:rPr lang="en-US" altLang="ko-KR" sz="1200" spc="-60" dirty="0">
                          <a:solidFill>
                            <a:schemeClr val="tx1">
                              <a:lumMod val="65000"/>
                              <a:lumOff val="35000"/>
                            </a:schemeClr>
                          </a:solidFill>
                          <a:latin typeface="+mn-ea"/>
                        </a:rPr>
                        <a:t>(10 ~ 12</a:t>
                      </a:r>
                      <a:r>
                        <a:rPr lang="ko-KR" altLang="en-US" sz="1200" spc="-60" dirty="0">
                          <a:solidFill>
                            <a:schemeClr val="tx1">
                              <a:lumMod val="65000"/>
                              <a:lumOff val="35000"/>
                            </a:schemeClr>
                          </a:solidFill>
                          <a:latin typeface="+mn-ea"/>
                        </a:rPr>
                        <a:t>만</a:t>
                      </a:r>
                      <a:r>
                        <a:rPr lang="en-US" altLang="ko-KR" sz="1200" spc="-60" dirty="0">
                          <a:solidFill>
                            <a:schemeClr val="tx1">
                              <a:lumMod val="65000"/>
                              <a:lumOff val="35000"/>
                            </a:schemeClr>
                          </a:solidFill>
                          <a:latin typeface="+mn-ea"/>
                        </a:rPr>
                        <a:t>)</a:t>
                      </a:r>
                      <a:r>
                        <a:rPr lang="ko-KR" altLang="en-US" sz="1200" spc="-60" dirty="0">
                          <a:solidFill>
                            <a:schemeClr val="tx1">
                              <a:lumMod val="65000"/>
                              <a:lumOff val="35000"/>
                            </a:schemeClr>
                          </a:solidFill>
                          <a:latin typeface="+mn-ea"/>
                        </a:rPr>
                        <a:t>가 가장 많았음</a:t>
                      </a:r>
                      <a:endParaRPr lang="en-US" altLang="ko-KR" sz="1200" spc="-60" dirty="0">
                        <a:solidFill>
                          <a:schemeClr val="tx1">
                            <a:lumMod val="65000"/>
                            <a:lumOff val="35000"/>
                          </a:schemeClr>
                        </a:solidFill>
                        <a:latin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ltLang="ko-KR" sz="1200" spc="-60" dirty="0">
                        <a:solidFill>
                          <a:schemeClr val="tx1">
                            <a:lumMod val="65000"/>
                            <a:lumOff val="35000"/>
                          </a:schemeClr>
                        </a:solidFill>
                        <a:latin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60" dirty="0">
                          <a:solidFill>
                            <a:schemeClr val="tx1">
                              <a:lumMod val="65000"/>
                              <a:lumOff val="35000"/>
                            </a:schemeClr>
                          </a:solidFill>
                          <a:latin typeface="+mn-ea"/>
                        </a:rPr>
                        <a:t>강동구는 </a:t>
                      </a:r>
                      <a:r>
                        <a:rPr lang="en-US" altLang="ko-KR" sz="1200" spc="-60" dirty="0">
                          <a:solidFill>
                            <a:schemeClr val="tx1">
                              <a:lumMod val="65000"/>
                              <a:lumOff val="35000"/>
                            </a:schemeClr>
                          </a:solidFill>
                          <a:latin typeface="+mn-ea"/>
                        </a:rPr>
                        <a:t>9 ~ 10</a:t>
                      </a:r>
                      <a:r>
                        <a:rPr lang="ko-KR" altLang="en-US" sz="1200" spc="-60" dirty="0">
                          <a:solidFill>
                            <a:schemeClr val="tx1">
                              <a:lumMod val="65000"/>
                              <a:lumOff val="35000"/>
                            </a:schemeClr>
                          </a:solidFill>
                          <a:latin typeface="+mn-ea"/>
                        </a:rPr>
                        <a:t>만 생활인구를 나타냄</a:t>
                      </a:r>
                      <a:endParaRPr lang="en-US" altLang="ko-KR" sz="1200" spc="-60" dirty="0">
                        <a:solidFill>
                          <a:schemeClr val="tx1">
                            <a:lumMod val="65000"/>
                            <a:lumOff val="35000"/>
                          </a:schemeClr>
                        </a:solidFill>
                        <a:latin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ltLang="ko-KR" sz="1200" spc="-60" dirty="0">
                        <a:solidFill>
                          <a:schemeClr val="tx1">
                            <a:lumMod val="65000"/>
                            <a:lumOff val="35000"/>
                          </a:schemeClr>
                        </a:solidFill>
                        <a:latin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60" dirty="0">
                          <a:solidFill>
                            <a:schemeClr val="tx1">
                              <a:lumMod val="65000"/>
                              <a:lumOff val="35000"/>
                            </a:schemeClr>
                          </a:solidFill>
                          <a:latin typeface="+mn-ea"/>
                        </a:rPr>
                        <a:t>강남구는 </a:t>
                      </a:r>
                      <a:r>
                        <a:rPr lang="en-US" altLang="ko-KR" sz="1200" spc="-60" dirty="0">
                          <a:solidFill>
                            <a:schemeClr val="tx1">
                              <a:lumMod val="65000"/>
                              <a:lumOff val="35000"/>
                            </a:schemeClr>
                          </a:solidFill>
                          <a:latin typeface="+mn-ea"/>
                        </a:rPr>
                        <a:t>3</a:t>
                      </a:r>
                      <a:r>
                        <a:rPr lang="ko-KR" altLang="en-US" sz="1200" spc="-60" dirty="0">
                          <a:solidFill>
                            <a:schemeClr val="tx1">
                              <a:lumMod val="65000"/>
                              <a:lumOff val="35000"/>
                            </a:schemeClr>
                          </a:solidFill>
                          <a:latin typeface="+mn-ea"/>
                        </a:rPr>
                        <a:t>월 생활인구와 비슷한 수치를 나타냄</a:t>
                      </a:r>
                      <a:endParaRPr lang="en-US" altLang="ko-KR" sz="1200" spc="-60" dirty="0">
                        <a:solidFill>
                          <a:schemeClr val="tx1">
                            <a:lumMod val="65000"/>
                            <a:lumOff val="35000"/>
                          </a:schemeClr>
                        </a:solidFill>
                        <a:latin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ltLang="ko-KR" sz="1200" spc="-60" dirty="0">
                        <a:solidFill>
                          <a:schemeClr val="tx1">
                            <a:lumMod val="65000"/>
                            <a:lumOff val="35000"/>
                          </a:schemeClr>
                        </a:solidFill>
                        <a:latin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60" dirty="0">
                          <a:solidFill>
                            <a:schemeClr val="tx1">
                              <a:lumMod val="65000"/>
                              <a:lumOff val="35000"/>
                            </a:schemeClr>
                          </a:solidFill>
                          <a:latin typeface="+mn-ea"/>
                        </a:rPr>
                        <a:t>대체적으로 </a:t>
                      </a:r>
                      <a:r>
                        <a:rPr lang="en-US" altLang="ko-KR" sz="1200" spc="-60" dirty="0">
                          <a:solidFill>
                            <a:schemeClr val="tx1">
                              <a:lumMod val="65000"/>
                              <a:lumOff val="35000"/>
                            </a:schemeClr>
                          </a:solidFill>
                          <a:latin typeface="+mn-ea"/>
                        </a:rPr>
                        <a:t>3</a:t>
                      </a:r>
                      <a:r>
                        <a:rPr lang="ko-KR" altLang="en-US" sz="1200" spc="-60" dirty="0">
                          <a:solidFill>
                            <a:schemeClr val="tx1">
                              <a:lumMod val="65000"/>
                              <a:lumOff val="35000"/>
                            </a:schemeClr>
                          </a:solidFill>
                          <a:latin typeface="+mn-ea"/>
                        </a:rPr>
                        <a:t>월과 비슷한 생활인구 수치를 나타냄</a:t>
                      </a:r>
                      <a:endParaRPr lang="ko-KR" altLang="en-US" sz="1100" spc="-60" dirty="0">
                        <a:solidFill>
                          <a:schemeClr val="tx1">
                            <a:lumMod val="65000"/>
                            <a:lumOff val="35000"/>
                          </a:schemeClr>
                        </a:solidFill>
                        <a:latin typeface="+mn-ea"/>
                      </a:endParaRPr>
                    </a:p>
                  </a:txBody>
                  <a:tcPr marT="41564" marB="41564" anchor="ctr">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FC3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sp>
        <p:nvSpPr>
          <p:cNvPr id="2" name="슬라이드 번호 개체 틀 1">
            <a:extLst>
              <a:ext uri="{FF2B5EF4-FFF2-40B4-BE49-F238E27FC236}">
                <a16:creationId xmlns:a16="http://schemas.microsoft.com/office/drawing/2014/main" id="{F2656734-9151-4DEE-8B38-2086A549D8EE}"/>
              </a:ext>
            </a:extLst>
          </p:cNvPr>
          <p:cNvSpPr>
            <a:spLocks noGrp="1"/>
          </p:cNvSpPr>
          <p:nvPr>
            <p:ph type="sldNum" sz="quarter" idx="12"/>
          </p:nvPr>
        </p:nvSpPr>
        <p:spPr>
          <a:xfrm>
            <a:off x="6971009" y="6509230"/>
            <a:ext cx="2057400" cy="232138"/>
          </a:xfrm>
        </p:spPr>
        <p:txBody>
          <a:bodyPr/>
          <a:lstStyle/>
          <a:p>
            <a:fld id="{3ABC768E-094C-1348-9D29-2163BD33EBDB}" type="slidenum">
              <a:rPr kumimoji="1" lang="ko-KR" altLang="en-US" smtClean="0"/>
              <a:pPr/>
              <a:t>32</a:t>
            </a:fld>
            <a:endParaRPr kumimoji="1" lang="ko-KR" altLang="en-US" dirty="0"/>
          </a:p>
        </p:txBody>
      </p:sp>
      <p:sp>
        <p:nvSpPr>
          <p:cNvPr id="13" name="1/2 액자 12">
            <a:extLst>
              <a:ext uri="{FF2B5EF4-FFF2-40B4-BE49-F238E27FC236}">
                <a16:creationId xmlns:a16="http://schemas.microsoft.com/office/drawing/2014/main" id="{85037B6E-2EDD-4BDE-9043-4D8E79259A01}"/>
              </a:ext>
            </a:extLst>
          </p:cNvPr>
          <p:cNvSpPr/>
          <p:nvPr/>
        </p:nvSpPr>
        <p:spPr>
          <a:xfrm rot="8216173">
            <a:off x="5516748" y="2556284"/>
            <a:ext cx="216000" cy="216000"/>
          </a:xfrm>
          <a:prstGeom prst="halfFrame">
            <a:avLst>
              <a:gd name="adj1" fmla="val 15389"/>
              <a:gd name="adj2" fmla="val 14009"/>
            </a:avLst>
          </a:prstGeom>
          <a:solidFill>
            <a:srgbClr val="00898B"/>
          </a:solidFill>
        </p:spPr>
        <p:txBody>
          <a:bodyPr wrap="square" lIns="0" tIns="0" rIns="0" bIns="0" rtlCol="0" anchor="ctr" anchorCtr="0">
            <a:noAutofit/>
          </a:bodyPr>
          <a:lstStyle/>
          <a:p>
            <a:pPr algn="ctr" latinLnBrk="0"/>
            <a:endParaRPr lang="en-US" sz="1400" spc="-150" dirty="0">
              <a:solidFill>
                <a:schemeClr val="tx1">
                  <a:lumMod val="65000"/>
                  <a:lumOff val="35000"/>
                </a:schemeClr>
              </a:solidFill>
              <a:latin typeface="+mn-ea"/>
            </a:endParaRPr>
          </a:p>
        </p:txBody>
      </p:sp>
      <p:sp>
        <p:nvSpPr>
          <p:cNvPr id="15" name="1/2 액자 14">
            <a:extLst>
              <a:ext uri="{FF2B5EF4-FFF2-40B4-BE49-F238E27FC236}">
                <a16:creationId xmlns:a16="http://schemas.microsoft.com/office/drawing/2014/main" id="{9DD50A3B-2ABB-4DF5-83E7-BE08F733876C}"/>
              </a:ext>
            </a:extLst>
          </p:cNvPr>
          <p:cNvSpPr/>
          <p:nvPr/>
        </p:nvSpPr>
        <p:spPr>
          <a:xfrm rot="8216173">
            <a:off x="5516748" y="5400600"/>
            <a:ext cx="216000" cy="216000"/>
          </a:xfrm>
          <a:prstGeom prst="halfFrame">
            <a:avLst>
              <a:gd name="adj1" fmla="val 15389"/>
              <a:gd name="adj2" fmla="val 14009"/>
            </a:avLst>
          </a:prstGeom>
          <a:solidFill>
            <a:srgbClr val="00898B"/>
          </a:solidFill>
        </p:spPr>
        <p:txBody>
          <a:bodyPr wrap="square" lIns="0" tIns="0" rIns="0" bIns="0" rtlCol="0" anchor="ctr" anchorCtr="0">
            <a:noAutofit/>
          </a:bodyPr>
          <a:lstStyle/>
          <a:p>
            <a:pPr algn="ctr" latinLnBrk="0"/>
            <a:endParaRPr lang="en-US" sz="1400" spc="-150" dirty="0">
              <a:solidFill>
                <a:schemeClr val="tx1">
                  <a:lumMod val="65000"/>
                  <a:lumOff val="35000"/>
                </a:schemeClr>
              </a:solidFill>
              <a:latin typeface="+mn-ea"/>
            </a:endParaRPr>
          </a:p>
        </p:txBody>
      </p:sp>
      <p:pic>
        <p:nvPicPr>
          <p:cNvPr id="4" name="그림 3">
            <a:extLst>
              <a:ext uri="{FF2B5EF4-FFF2-40B4-BE49-F238E27FC236}">
                <a16:creationId xmlns:a16="http://schemas.microsoft.com/office/drawing/2014/main" id="{FB58D7F9-540D-4FA5-9F29-11BFF1D8CE20}"/>
              </a:ext>
            </a:extLst>
          </p:cNvPr>
          <p:cNvPicPr>
            <a:picLocks noChangeAspect="1"/>
          </p:cNvPicPr>
          <p:nvPr/>
        </p:nvPicPr>
        <p:blipFill>
          <a:blip r:embed="rId2"/>
          <a:stretch>
            <a:fillRect/>
          </a:stretch>
        </p:blipFill>
        <p:spPr>
          <a:xfrm>
            <a:off x="208873" y="1488535"/>
            <a:ext cx="4994212" cy="2546346"/>
          </a:xfrm>
          <a:prstGeom prst="rect">
            <a:avLst/>
          </a:prstGeom>
        </p:spPr>
      </p:pic>
      <p:pic>
        <p:nvPicPr>
          <p:cNvPr id="9" name="그림 8">
            <a:extLst>
              <a:ext uri="{FF2B5EF4-FFF2-40B4-BE49-F238E27FC236}">
                <a16:creationId xmlns:a16="http://schemas.microsoft.com/office/drawing/2014/main" id="{2DD8C41C-A621-4DBF-A0FF-69CFA1F5B282}"/>
              </a:ext>
            </a:extLst>
          </p:cNvPr>
          <p:cNvPicPr>
            <a:picLocks noChangeAspect="1"/>
          </p:cNvPicPr>
          <p:nvPr/>
        </p:nvPicPr>
        <p:blipFill>
          <a:blip r:embed="rId3"/>
          <a:stretch>
            <a:fillRect/>
          </a:stretch>
        </p:blipFill>
        <p:spPr>
          <a:xfrm>
            <a:off x="229404" y="4191551"/>
            <a:ext cx="4963741" cy="2559976"/>
          </a:xfrm>
          <a:prstGeom prst="rect">
            <a:avLst/>
          </a:prstGeom>
        </p:spPr>
      </p:pic>
    </p:spTree>
    <p:extLst>
      <p:ext uri="{BB962C8B-B14F-4D97-AF65-F5344CB8AC3E}">
        <p14:creationId xmlns:p14="http://schemas.microsoft.com/office/powerpoint/2010/main" val="1130166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CFC0136D-6BC0-43AF-94FC-50A698A68502}"/>
              </a:ext>
            </a:extLst>
          </p:cNvPr>
          <p:cNvSpPr/>
          <p:nvPr/>
        </p:nvSpPr>
        <p:spPr>
          <a:xfrm>
            <a:off x="179512" y="2472105"/>
            <a:ext cx="5053390" cy="2613079"/>
          </a:xfrm>
          <a:prstGeom prst="rect">
            <a:avLst/>
          </a:prstGeom>
          <a:solidFill>
            <a:srgbClr val="FFFFFF"/>
          </a:solidFill>
          <a:ln>
            <a:solidFill>
              <a:srgbClr val="7FC3B6"/>
            </a:solidFill>
          </a:ln>
        </p:spPr>
        <p:txBody>
          <a:bodyPr wrap="squar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5" name="제목 5">
            <a:extLst>
              <a:ext uri="{FF2B5EF4-FFF2-40B4-BE49-F238E27FC236}">
                <a16:creationId xmlns:a16="http://schemas.microsoft.com/office/drawing/2014/main" id="{E2DB7B5F-BD31-4B29-9DD5-BB7DFF13E216}"/>
              </a:ext>
            </a:extLst>
          </p:cNvPr>
          <p:cNvSpPr txBox="1">
            <a:spLocks/>
          </p:cNvSpPr>
          <p:nvPr/>
        </p:nvSpPr>
        <p:spPr>
          <a:xfrm>
            <a:off x="341049" y="675546"/>
            <a:ext cx="3546875"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6 I Covid 19, </a:t>
            </a:r>
            <a:r>
              <a:rPr lang="ko-KR" altLang="en-US" sz="1400" dirty="0">
                <a:latin typeface="나눔스퀘어 Light" panose="020B0600000101010101" pitchFamily="50" charset="-127"/>
                <a:ea typeface="나눔스퀘어 Light" panose="020B0600000101010101" pitchFamily="50" charset="-127"/>
              </a:rPr>
              <a:t>인구와 배달 건수 분석</a:t>
            </a:r>
            <a:r>
              <a:rPr lang="en-US" altLang="ko-KR" sz="1400" dirty="0">
                <a:latin typeface="나눔스퀘어 Light" panose="020B0600000101010101" pitchFamily="50" charset="-127"/>
                <a:ea typeface="나눔스퀘어 Light" panose="020B0600000101010101" pitchFamily="50" charset="-127"/>
              </a:rPr>
              <a:t> </a:t>
            </a:r>
            <a:endParaRPr lang="ko-KR" altLang="en-US" sz="1400" dirty="0">
              <a:latin typeface="나눔스퀘어 Light" panose="020B0600000101010101" pitchFamily="50" charset="-127"/>
              <a:ea typeface="나눔스퀘어 Light" panose="020B0600000101010101" pitchFamily="50" charset="-127"/>
            </a:endParaRPr>
          </a:p>
        </p:txBody>
      </p:sp>
      <p:sp>
        <p:nvSpPr>
          <p:cNvPr id="6" name="제목 5">
            <a:extLst>
              <a:ext uri="{FF2B5EF4-FFF2-40B4-BE49-F238E27FC236}">
                <a16:creationId xmlns:a16="http://schemas.microsoft.com/office/drawing/2014/main" id="{CB6F5CBD-4E71-42DF-9D82-929214E97527}"/>
              </a:ext>
            </a:extLst>
          </p:cNvPr>
          <p:cNvSpPr txBox="1">
            <a:spLocks/>
          </p:cNvSpPr>
          <p:nvPr/>
        </p:nvSpPr>
        <p:spPr>
          <a:xfrm>
            <a:off x="328473" y="944724"/>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a:t>
            </a:r>
            <a:r>
              <a:rPr lang="en-US" altLang="ko-KR" sz="2400" dirty="0">
                <a:latin typeface="나눔스퀘어 ExtraBold" panose="020B0600000101010101" pitchFamily="50" charset="-127"/>
                <a:ea typeface="나눔스퀘어 ExtraBold" panose="020B0600000101010101" pitchFamily="50" charset="-127"/>
              </a:rPr>
              <a:t> </a:t>
            </a:r>
            <a:r>
              <a:rPr lang="ko-KR" altLang="en-US" sz="2400" dirty="0">
                <a:latin typeface="나눔스퀘어 ExtraBold" panose="020B0600000101010101" pitchFamily="50" charset="-127"/>
                <a:ea typeface="나눔스퀘어 ExtraBold" panose="020B0600000101010101" pitchFamily="50" charset="-127"/>
              </a:rPr>
              <a:t>서울특별시 </a:t>
            </a:r>
            <a:r>
              <a:rPr lang="en-US" altLang="ko-KR" sz="2400" dirty="0">
                <a:latin typeface="나눔스퀘어 ExtraBold" panose="020B0600000101010101" pitchFamily="50" charset="-127"/>
                <a:ea typeface="나눔스퀘어 ExtraBold" panose="020B0600000101010101" pitchFamily="50" charset="-127"/>
              </a:rPr>
              <a:t>Covid 19</a:t>
            </a:r>
            <a:r>
              <a:rPr lang="ko-KR" altLang="en-US" sz="2400" dirty="0">
                <a:latin typeface="나눔스퀘어 ExtraBold" panose="020B0600000101010101" pitchFamily="50" charset="-127"/>
                <a:ea typeface="나눔스퀘어 ExtraBold" panose="020B0600000101010101" pitchFamily="50" charset="-127"/>
              </a:rPr>
              <a:t>와 생활인구와의 관계 </a:t>
            </a:r>
            <a:r>
              <a:rPr lang="en-US" altLang="ko-KR" sz="2400" dirty="0">
                <a:latin typeface="나눔스퀘어 ExtraBold" panose="020B0600000101010101" pitchFamily="50" charset="-127"/>
                <a:ea typeface="나눔스퀘어 ExtraBold" panose="020B0600000101010101" pitchFamily="50" charset="-127"/>
              </a:rPr>
              <a:t>(</a:t>
            </a:r>
            <a:r>
              <a:rPr lang="ko-KR" altLang="en-US" sz="2400" dirty="0">
                <a:latin typeface="나눔스퀘어 ExtraBold" panose="020B0600000101010101" pitchFamily="50" charset="-127"/>
                <a:ea typeface="나눔스퀘어 ExtraBold" panose="020B0600000101010101" pitchFamily="50" charset="-127"/>
              </a:rPr>
              <a:t>주말</a:t>
            </a:r>
            <a:r>
              <a:rPr lang="en-US" altLang="ko-KR" sz="2400" dirty="0">
                <a:latin typeface="나눔스퀘어 ExtraBold" panose="020B0600000101010101" pitchFamily="50" charset="-127"/>
                <a:ea typeface="나눔스퀘어 ExtraBold" panose="020B0600000101010101" pitchFamily="50" charset="-127"/>
              </a:rPr>
              <a:t>)</a:t>
            </a:r>
          </a:p>
          <a:p>
            <a:pPr algn="l"/>
            <a:endParaRPr lang="ko-KR" altLang="en-US" sz="2400" dirty="0">
              <a:latin typeface="나눔스퀘어 ExtraBold" panose="020B0600000101010101" pitchFamily="50" charset="-127"/>
              <a:ea typeface="나눔스퀘어 ExtraBold" panose="020B0600000101010101" pitchFamily="50" charset="-127"/>
            </a:endParaRPr>
          </a:p>
        </p:txBody>
      </p:sp>
      <p:graphicFrame>
        <p:nvGraphicFramePr>
          <p:cNvPr id="27" name="표 26">
            <a:extLst>
              <a:ext uri="{FF2B5EF4-FFF2-40B4-BE49-F238E27FC236}">
                <a16:creationId xmlns:a16="http://schemas.microsoft.com/office/drawing/2014/main" id="{40B251F3-36F9-464D-946D-77F06CD305AB}"/>
              </a:ext>
            </a:extLst>
          </p:cNvPr>
          <p:cNvGraphicFramePr>
            <a:graphicFrameLocks noGrp="1"/>
          </p:cNvGraphicFramePr>
          <p:nvPr/>
        </p:nvGraphicFramePr>
        <p:xfrm>
          <a:off x="6048164" y="2466138"/>
          <a:ext cx="2952328" cy="2613079"/>
        </p:xfrm>
        <a:graphic>
          <a:graphicData uri="http://schemas.openxmlformats.org/drawingml/2006/table">
            <a:tbl>
              <a:tblPr>
                <a:tableStyleId>{5C22544A-7EE6-4342-B048-85BDC9FD1C3A}</a:tableStyleId>
              </a:tblPr>
              <a:tblGrid>
                <a:gridCol w="2952328">
                  <a:extLst>
                    <a:ext uri="{9D8B030D-6E8A-4147-A177-3AD203B41FA5}">
                      <a16:colId xmlns:a16="http://schemas.microsoft.com/office/drawing/2014/main" val="493813631"/>
                    </a:ext>
                  </a:extLst>
                </a:gridCol>
              </a:tblGrid>
              <a:tr h="358576">
                <a:tc>
                  <a:txBody>
                    <a:bodyPr/>
                    <a:lstStyle/>
                    <a:p>
                      <a:pPr algn="ctr" rtl="0"/>
                      <a:r>
                        <a:rPr lang="en-US" altLang="ko-KR" sz="1600" b="1" noProof="0" dirty="0">
                          <a:solidFill>
                            <a:schemeClr val="tx1"/>
                          </a:solidFill>
                          <a:latin typeface="맑은 고딕" panose="020B0503020000020004" pitchFamily="50" charset="-127"/>
                          <a:ea typeface="맑은 고딕" panose="020B0503020000020004" pitchFamily="50" charset="-127"/>
                        </a:rPr>
                        <a:t>5</a:t>
                      </a:r>
                      <a:r>
                        <a:rPr lang="ko-KR" altLang="en-US" sz="1600" b="1" noProof="0" dirty="0">
                          <a:solidFill>
                            <a:schemeClr val="tx1"/>
                          </a:solidFill>
                          <a:latin typeface="맑은 고딕" panose="020B0503020000020004" pitchFamily="50" charset="-127"/>
                          <a:ea typeface="맑은 고딕" panose="020B0503020000020004" pitchFamily="50" charset="-127"/>
                        </a:rPr>
                        <a:t>월</a:t>
                      </a:r>
                    </a:p>
                  </a:txBody>
                  <a:tcPr marT="41564" marB="41564">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solidFill>
                        <a:srgbClr val="7FC3B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70369641"/>
                  </a:ext>
                </a:extLst>
              </a:tr>
              <a:tr h="2254503">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ko-KR" sz="1200" spc="-60" dirty="0">
                          <a:solidFill>
                            <a:schemeClr val="tx1">
                              <a:lumMod val="65000"/>
                              <a:lumOff val="35000"/>
                            </a:schemeClr>
                          </a:solidFill>
                          <a:latin typeface="+mn-ea"/>
                        </a:rPr>
                        <a:t>Covid 19 </a:t>
                      </a:r>
                      <a:r>
                        <a:rPr lang="ko-KR" altLang="en-US" sz="1200" spc="-60" dirty="0">
                          <a:solidFill>
                            <a:schemeClr val="tx1">
                              <a:lumMod val="65000"/>
                              <a:lumOff val="35000"/>
                            </a:schemeClr>
                          </a:solidFill>
                          <a:latin typeface="+mn-ea"/>
                        </a:rPr>
                        <a:t>일일 </a:t>
                      </a:r>
                      <a:r>
                        <a:rPr lang="ko-KR" altLang="en-US" sz="1200" spc="-60" dirty="0" err="1">
                          <a:solidFill>
                            <a:schemeClr val="tx1">
                              <a:lumMod val="65000"/>
                              <a:lumOff val="35000"/>
                            </a:schemeClr>
                          </a:solidFill>
                          <a:latin typeface="+mn-ea"/>
                        </a:rPr>
                        <a:t>확진자가</a:t>
                      </a:r>
                      <a:r>
                        <a:rPr lang="ko-KR" altLang="en-US" sz="1200" spc="-60" dirty="0">
                          <a:solidFill>
                            <a:schemeClr val="tx1">
                              <a:lumMod val="65000"/>
                              <a:lumOff val="35000"/>
                            </a:schemeClr>
                          </a:solidFill>
                          <a:latin typeface="+mn-ea"/>
                        </a:rPr>
                        <a:t> 크게 감소하여 다시 강남구와 송파구에서의 생활인구가 높아짐</a:t>
                      </a:r>
                      <a:endParaRPr lang="en-US" altLang="ko-KR" sz="1200" spc="-60" dirty="0">
                        <a:solidFill>
                          <a:schemeClr val="tx1">
                            <a:lumMod val="65000"/>
                            <a:lumOff val="35000"/>
                          </a:schemeClr>
                        </a:solidFill>
                        <a:latin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ltLang="ko-KR" sz="1200" spc="-60" dirty="0">
                        <a:solidFill>
                          <a:schemeClr val="tx1">
                            <a:lumMod val="65000"/>
                            <a:lumOff val="35000"/>
                          </a:schemeClr>
                        </a:solidFill>
                        <a:latin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ko-KR" sz="1200" spc="-60" dirty="0">
                          <a:solidFill>
                            <a:schemeClr val="tx1">
                              <a:lumMod val="65000"/>
                              <a:lumOff val="35000"/>
                            </a:schemeClr>
                          </a:solidFill>
                          <a:latin typeface="+mn-ea"/>
                        </a:rPr>
                        <a:t>Covid 19 </a:t>
                      </a:r>
                      <a:r>
                        <a:rPr lang="ko-KR" altLang="en-US" sz="1200" spc="-60" dirty="0" err="1">
                          <a:solidFill>
                            <a:schemeClr val="tx1">
                              <a:lumMod val="65000"/>
                              <a:lumOff val="35000"/>
                            </a:schemeClr>
                          </a:solidFill>
                          <a:latin typeface="+mn-ea"/>
                        </a:rPr>
                        <a:t>확진자가</a:t>
                      </a:r>
                      <a:r>
                        <a:rPr lang="ko-KR" altLang="en-US" sz="1200" spc="-60" dirty="0">
                          <a:solidFill>
                            <a:schemeClr val="tx1">
                              <a:lumMod val="65000"/>
                              <a:lumOff val="35000"/>
                            </a:schemeClr>
                          </a:solidFill>
                          <a:latin typeface="+mn-ea"/>
                        </a:rPr>
                        <a:t> 감소하면서 사람들이 안심하다고 생각해 강남구에서 개인 일정을 보내는 사람들이 증가한 것으로 예상</a:t>
                      </a:r>
                      <a:endParaRPr lang="en-US" altLang="ko-KR" sz="1200" spc="-60" dirty="0">
                        <a:solidFill>
                          <a:schemeClr val="tx1">
                            <a:lumMod val="65000"/>
                            <a:lumOff val="35000"/>
                          </a:schemeClr>
                        </a:solidFill>
                        <a:latin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ltLang="ko-KR" sz="1200" spc="-60" dirty="0">
                        <a:solidFill>
                          <a:schemeClr val="tx1">
                            <a:lumMod val="65000"/>
                            <a:lumOff val="35000"/>
                          </a:schemeClr>
                        </a:solidFill>
                        <a:latin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60" dirty="0">
                          <a:solidFill>
                            <a:schemeClr val="tx1">
                              <a:lumMod val="65000"/>
                              <a:lumOff val="35000"/>
                            </a:schemeClr>
                          </a:solidFill>
                          <a:latin typeface="+mn-ea"/>
                        </a:rPr>
                        <a:t>나머지 지역의 경우는 대체적으로 생활인구가 비슷하거나 아주 소폭 상승</a:t>
                      </a:r>
                      <a:endParaRPr lang="ko-KR" altLang="en-US" sz="1100" spc="-60" dirty="0">
                        <a:solidFill>
                          <a:schemeClr val="tx1">
                            <a:lumMod val="65000"/>
                            <a:lumOff val="35000"/>
                          </a:schemeClr>
                        </a:solidFill>
                        <a:latin typeface="+mn-ea"/>
                      </a:endParaRPr>
                    </a:p>
                  </a:txBody>
                  <a:tcPr marT="41564" marB="41564" anchor="ctr">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FC3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sp>
        <p:nvSpPr>
          <p:cNvPr id="2" name="슬라이드 번호 개체 틀 1">
            <a:extLst>
              <a:ext uri="{FF2B5EF4-FFF2-40B4-BE49-F238E27FC236}">
                <a16:creationId xmlns:a16="http://schemas.microsoft.com/office/drawing/2014/main" id="{F2656734-9151-4DEE-8B38-2086A549D8EE}"/>
              </a:ext>
            </a:extLst>
          </p:cNvPr>
          <p:cNvSpPr>
            <a:spLocks noGrp="1"/>
          </p:cNvSpPr>
          <p:nvPr>
            <p:ph type="sldNum" sz="quarter" idx="12"/>
          </p:nvPr>
        </p:nvSpPr>
        <p:spPr>
          <a:xfrm>
            <a:off x="6971009" y="6525344"/>
            <a:ext cx="2057400" cy="232138"/>
          </a:xfrm>
        </p:spPr>
        <p:txBody>
          <a:bodyPr/>
          <a:lstStyle/>
          <a:p>
            <a:fld id="{3ABC768E-094C-1348-9D29-2163BD33EBDB}" type="slidenum">
              <a:rPr kumimoji="1" lang="ko-KR" altLang="en-US" smtClean="0"/>
              <a:pPr/>
              <a:t>33</a:t>
            </a:fld>
            <a:endParaRPr kumimoji="1" lang="ko-KR" altLang="en-US" dirty="0"/>
          </a:p>
        </p:txBody>
      </p:sp>
      <p:sp>
        <p:nvSpPr>
          <p:cNvPr id="15" name="1/2 액자 14">
            <a:extLst>
              <a:ext uri="{FF2B5EF4-FFF2-40B4-BE49-F238E27FC236}">
                <a16:creationId xmlns:a16="http://schemas.microsoft.com/office/drawing/2014/main" id="{9DD50A3B-2ABB-4DF5-83E7-BE08F733876C}"/>
              </a:ext>
            </a:extLst>
          </p:cNvPr>
          <p:cNvSpPr/>
          <p:nvPr/>
        </p:nvSpPr>
        <p:spPr>
          <a:xfrm rot="8216173">
            <a:off x="5516748" y="3718351"/>
            <a:ext cx="216000" cy="216000"/>
          </a:xfrm>
          <a:prstGeom prst="halfFrame">
            <a:avLst>
              <a:gd name="adj1" fmla="val 15389"/>
              <a:gd name="adj2" fmla="val 14009"/>
            </a:avLst>
          </a:prstGeom>
          <a:solidFill>
            <a:srgbClr val="00898B"/>
          </a:solidFill>
        </p:spPr>
        <p:txBody>
          <a:bodyPr wrap="square" lIns="0" tIns="0" rIns="0" bIns="0" rtlCol="0" anchor="ctr" anchorCtr="0">
            <a:noAutofit/>
          </a:bodyPr>
          <a:lstStyle/>
          <a:p>
            <a:pPr algn="ctr" latinLnBrk="0"/>
            <a:endParaRPr lang="en-US" sz="1400" spc="-150" dirty="0">
              <a:solidFill>
                <a:schemeClr val="tx1">
                  <a:lumMod val="65000"/>
                  <a:lumOff val="35000"/>
                </a:schemeClr>
              </a:solidFill>
              <a:latin typeface="+mn-ea"/>
            </a:endParaRPr>
          </a:p>
        </p:txBody>
      </p:sp>
      <p:pic>
        <p:nvPicPr>
          <p:cNvPr id="7" name="그림 6">
            <a:extLst>
              <a:ext uri="{FF2B5EF4-FFF2-40B4-BE49-F238E27FC236}">
                <a16:creationId xmlns:a16="http://schemas.microsoft.com/office/drawing/2014/main" id="{A45A7C51-EDCC-405A-A7D0-C2E67DC07CB6}"/>
              </a:ext>
            </a:extLst>
          </p:cNvPr>
          <p:cNvPicPr>
            <a:picLocks noChangeAspect="1"/>
          </p:cNvPicPr>
          <p:nvPr/>
        </p:nvPicPr>
        <p:blipFill>
          <a:blip r:embed="rId2"/>
          <a:stretch>
            <a:fillRect/>
          </a:stretch>
        </p:blipFill>
        <p:spPr>
          <a:xfrm>
            <a:off x="198099" y="2484965"/>
            <a:ext cx="5028160" cy="2594251"/>
          </a:xfrm>
          <a:prstGeom prst="rect">
            <a:avLst/>
          </a:prstGeom>
        </p:spPr>
      </p:pic>
    </p:spTree>
    <p:extLst>
      <p:ext uri="{BB962C8B-B14F-4D97-AF65-F5344CB8AC3E}">
        <p14:creationId xmlns:p14="http://schemas.microsoft.com/office/powerpoint/2010/main" val="651058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CFC0136D-6BC0-43AF-94FC-50A698A68502}"/>
              </a:ext>
            </a:extLst>
          </p:cNvPr>
          <p:cNvSpPr/>
          <p:nvPr/>
        </p:nvSpPr>
        <p:spPr>
          <a:xfrm>
            <a:off x="179512" y="4154354"/>
            <a:ext cx="5053390" cy="2613079"/>
          </a:xfrm>
          <a:prstGeom prst="rect">
            <a:avLst/>
          </a:prstGeom>
          <a:solidFill>
            <a:srgbClr val="FFFFFF"/>
          </a:solidFill>
          <a:ln>
            <a:solidFill>
              <a:srgbClr val="7FC3B6"/>
            </a:solidFill>
          </a:ln>
        </p:spPr>
        <p:txBody>
          <a:bodyPr wrap="squar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10" name="직사각형 9">
            <a:extLst>
              <a:ext uri="{FF2B5EF4-FFF2-40B4-BE49-F238E27FC236}">
                <a16:creationId xmlns:a16="http://schemas.microsoft.com/office/drawing/2014/main" id="{E87096C0-6370-4379-8ED8-DB065849AD81}"/>
              </a:ext>
            </a:extLst>
          </p:cNvPr>
          <p:cNvSpPr/>
          <p:nvPr/>
        </p:nvSpPr>
        <p:spPr>
          <a:xfrm>
            <a:off x="179512" y="1448780"/>
            <a:ext cx="5053390" cy="2613079"/>
          </a:xfrm>
          <a:prstGeom prst="rect">
            <a:avLst/>
          </a:prstGeom>
          <a:solidFill>
            <a:srgbClr val="FFFFFF"/>
          </a:solidFill>
          <a:ln>
            <a:solidFill>
              <a:srgbClr val="7FC3B6"/>
            </a:solidFill>
          </a:ln>
        </p:spPr>
        <p:txBody>
          <a:bodyPr wrap="squar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5" name="제목 5">
            <a:extLst>
              <a:ext uri="{FF2B5EF4-FFF2-40B4-BE49-F238E27FC236}">
                <a16:creationId xmlns:a16="http://schemas.microsoft.com/office/drawing/2014/main" id="{E2DB7B5F-BD31-4B29-9DD5-BB7DFF13E216}"/>
              </a:ext>
            </a:extLst>
          </p:cNvPr>
          <p:cNvSpPr txBox="1">
            <a:spLocks/>
          </p:cNvSpPr>
          <p:nvPr/>
        </p:nvSpPr>
        <p:spPr>
          <a:xfrm>
            <a:off x="341049" y="675546"/>
            <a:ext cx="3546875"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6 I Covid 19, </a:t>
            </a:r>
            <a:r>
              <a:rPr lang="ko-KR" altLang="en-US" sz="1400" dirty="0">
                <a:latin typeface="나눔스퀘어 Light" panose="020B0600000101010101" pitchFamily="50" charset="-127"/>
                <a:ea typeface="나눔스퀘어 Light" panose="020B0600000101010101" pitchFamily="50" charset="-127"/>
              </a:rPr>
              <a:t>인구와 배달 건수 분석</a:t>
            </a:r>
            <a:r>
              <a:rPr lang="en-US" altLang="ko-KR" sz="1400" dirty="0">
                <a:latin typeface="나눔스퀘어 Light" panose="020B0600000101010101" pitchFamily="50" charset="-127"/>
                <a:ea typeface="나눔스퀘어 Light" panose="020B0600000101010101" pitchFamily="50" charset="-127"/>
              </a:rPr>
              <a:t> </a:t>
            </a:r>
            <a:endParaRPr lang="ko-KR" altLang="en-US" sz="1400" dirty="0">
              <a:latin typeface="나눔스퀘어 Light" panose="020B0600000101010101" pitchFamily="50" charset="-127"/>
              <a:ea typeface="나눔스퀘어 Light" panose="020B0600000101010101" pitchFamily="50" charset="-127"/>
            </a:endParaRPr>
          </a:p>
        </p:txBody>
      </p:sp>
      <p:sp>
        <p:nvSpPr>
          <p:cNvPr id="6" name="제목 5">
            <a:extLst>
              <a:ext uri="{FF2B5EF4-FFF2-40B4-BE49-F238E27FC236}">
                <a16:creationId xmlns:a16="http://schemas.microsoft.com/office/drawing/2014/main" id="{CB6F5CBD-4E71-42DF-9D82-929214E97527}"/>
              </a:ext>
            </a:extLst>
          </p:cNvPr>
          <p:cNvSpPr txBox="1">
            <a:spLocks/>
          </p:cNvSpPr>
          <p:nvPr/>
        </p:nvSpPr>
        <p:spPr>
          <a:xfrm>
            <a:off x="328473" y="944724"/>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a:t>
            </a:r>
            <a:r>
              <a:rPr lang="en-US" altLang="ko-KR" sz="2400" dirty="0">
                <a:latin typeface="나눔스퀘어 ExtraBold" panose="020B0600000101010101" pitchFamily="50" charset="-127"/>
                <a:ea typeface="나눔스퀘어 ExtraBold" panose="020B0600000101010101" pitchFamily="50" charset="-127"/>
              </a:rPr>
              <a:t> </a:t>
            </a:r>
            <a:r>
              <a:rPr lang="ko-KR" altLang="en-US" sz="2400" dirty="0">
                <a:latin typeface="나눔스퀘어 ExtraBold" panose="020B0600000101010101" pitchFamily="50" charset="-127"/>
                <a:ea typeface="나눔스퀘어 ExtraBold" panose="020B0600000101010101" pitchFamily="50" charset="-127"/>
              </a:rPr>
              <a:t>서울특별시 </a:t>
            </a:r>
            <a:r>
              <a:rPr lang="en-US" altLang="ko-KR" sz="2400" dirty="0">
                <a:latin typeface="나눔스퀘어 ExtraBold" panose="020B0600000101010101" pitchFamily="50" charset="-127"/>
                <a:ea typeface="나눔스퀘어 ExtraBold" panose="020B0600000101010101" pitchFamily="50" charset="-127"/>
              </a:rPr>
              <a:t>Covid 19</a:t>
            </a:r>
            <a:r>
              <a:rPr lang="ko-KR" altLang="en-US" sz="2400" dirty="0">
                <a:latin typeface="나눔스퀘어 ExtraBold" panose="020B0600000101010101" pitchFamily="50" charset="-127"/>
                <a:ea typeface="나눔스퀘어 ExtraBold" panose="020B0600000101010101" pitchFamily="50" charset="-127"/>
              </a:rPr>
              <a:t>와 생활인구와의 관계 </a:t>
            </a:r>
            <a:r>
              <a:rPr lang="en-US" altLang="ko-KR" sz="2400" dirty="0">
                <a:latin typeface="나눔스퀘어 ExtraBold" panose="020B0600000101010101" pitchFamily="50" charset="-127"/>
                <a:ea typeface="나눔스퀘어 ExtraBold" panose="020B0600000101010101" pitchFamily="50" charset="-127"/>
              </a:rPr>
              <a:t>(</a:t>
            </a:r>
            <a:r>
              <a:rPr lang="ko-KR" altLang="en-US" sz="2400" dirty="0">
                <a:latin typeface="나눔스퀘어 ExtraBold" panose="020B0600000101010101" pitchFamily="50" charset="-127"/>
                <a:ea typeface="나눔스퀘어 ExtraBold" panose="020B0600000101010101" pitchFamily="50" charset="-127"/>
              </a:rPr>
              <a:t>주중</a:t>
            </a:r>
            <a:r>
              <a:rPr lang="en-US" altLang="ko-KR" sz="2400" dirty="0">
                <a:latin typeface="나눔스퀘어 ExtraBold" panose="020B0600000101010101" pitchFamily="50" charset="-127"/>
                <a:ea typeface="나눔스퀘어 ExtraBold" panose="020B0600000101010101" pitchFamily="50" charset="-127"/>
              </a:rPr>
              <a:t>)</a:t>
            </a:r>
          </a:p>
          <a:p>
            <a:pPr algn="l"/>
            <a:endParaRPr lang="ko-KR" altLang="en-US" sz="2400" dirty="0">
              <a:latin typeface="나눔스퀘어 ExtraBold" panose="020B0600000101010101" pitchFamily="50" charset="-127"/>
              <a:ea typeface="나눔스퀘어 ExtraBold" panose="020B0600000101010101" pitchFamily="50" charset="-127"/>
            </a:endParaRPr>
          </a:p>
        </p:txBody>
      </p:sp>
      <p:graphicFrame>
        <p:nvGraphicFramePr>
          <p:cNvPr id="26" name="표 25">
            <a:extLst>
              <a:ext uri="{FF2B5EF4-FFF2-40B4-BE49-F238E27FC236}">
                <a16:creationId xmlns:a16="http://schemas.microsoft.com/office/drawing/2014/main" id="{47F83092-D5CB-4E76-9891-A11DA309482F}"/>
              </a:ext>
            </a:extLst>
          </p:cNvPr>
          <p:cNvGraphicFramePr>
            <a:graphicFrameLocks noGrp="1"/>
          </p:cNvGraphicFramePr>
          <p:nvPr/>
        </p:nvGraphicFramePr>
        <p:xfrm>
          <a:off x="6048164" y="1458718"/>
          <a:ext cx="2952328" cy="2629258"/>
        </p:xfrm>
        <a:graphic>
          <a:graphicData uri="http://schemas.openxmlformats.org/drawingml/2006/table">
            <a:tbl>
              <a:tblPr>
                <a:tableStyleId>{5C22544A-7EE6-4342-B048-85BDC9FD1C3A}</a:tableStyleId>
              </a:tblPr>
              <a:tblGrid>
                <a:gridCol w="2952328">
                  <a:extLst>
                    <a:ext uri="{9D8B030D-6E8A-4147-A177-3AD203B41FA5}">
                      <a16:colId xmlns:a16="http://schemas.microsoft.com/office/drawing/2014/main" val="493813631"/>
                    </a:ext>
                  </a:extLst>
                </a:gridCol>
              </a:tblGrid>
              <a:tr h="351570">
                <a:tc>
                  <a:txBody>
                    <a:bodyPr/>
                    <a:lstStyle/>
                    <a:p>
                      <a:pPr algn="ctr" rtl="0"/>
                      <a:r>
                        <a:rPr lang="en-US" altLang="ko-KR" sz="1600" b="1" noProof="0" dirty="0">
                          <a:solidFill>
                            <a:schemeClr val="tx1"/>
                          </a:solidFill>
                          <a:latin typeface="맑은 고딕" panose="020B0503020000020004" pitchFamily="50" charset="-127"/>
                          <a:ea typeface="맑은 고딕" panose="020B0503020000020004" pitchFamily="50" charset="-127"/>
                        </a:rPr>
                        <a:t>1</a:t>
                      </a:r>
                      <a:r>
                        <a:rPr lang="ko-KR" altLang="en-US" sz="1600" b="1" noProof="0" dirty="0">
                          <a:solidFill>
                            <a:schemeClr val="tx1"/>
                          </a:solidFill>
                          <a:latin typeface="맑은 고딕" panose="020B0503020000020004" pitchFamily="50" charset="-127"/>
                          <a:ea typeface="맑은 고딕" panose="020B0503020000020004" pitchFamily="50" charset="-127"/>
                        </a:rPr>
                        <a:t>월</a:t>
                      </a:r>
                    </a:p>
                  </a:txBody>
                  <a:tcPr marT="41564" marB="41564">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solidFill>
                        <a:srgbClr val="7FC3B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70369641"/>
                  </a:ext>
                </a:extLst>
              </a:tr>
              <a:tr h="2210459">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ko-KR" sz="1200" spc="-60" dirty="0">
                          <a:solidFill>
                            <a:schemeClr val="tx1">
                              <a:lumMod val="65000"/>
                              <a:lumOff val="35000"/>
                            </a:schemeClr>
                          </a:solidFill>
                          <a:latin typeface="+mn-ea"/>
                        </a:rPr>
                        <a:t>Covid 19 </a:t>
                      </a:r>
                      <a:r>
                        <a:rPr lang="ko-KR" altLang="en-US" sz="1200" spc="-60" dirty="0" err="1">
                          <a:solidFill>
                            <a:schemeClr val="tx1">
                              <a:lumMod val="65000"/>
                              <a:lumOff val="35000"/>
                            </a:schemeClr>
                          </a:solidFill>
                          <a:latin typeface="+mn-ea"/>
                        </a:rPr>
                        <a:t>확진자</a:t>
                      </a:r>
                      <a:r>
                        <a:rPr lang="ko-KR" altLang="en-US" sz="1200" spc="-60" dirty="0">
                          <a:solidFill>
                            <a:schemeClr val="tx1">
                              <a:lumMod val="65000"/>
                              <a:lumOff val="35000"/>
                            </a:schemeClr>
                          </a:solidFill>
                          <a:latin typeface="+mn-ea"/>
                        </a:rPr>
                        <a:t> 발생 전 강남구</a:t>
                      </a:r>
                      <a:r>
                        <a:rPr lang="en-US" altLang="ko-KR" sz="1200" spc="-60" dirty="0">
                          <a:solidFill>
                            <a:schemeClr val="tx1">
                              <a:lumMod val="65000"/>
                              <a:lumOff val="35000"/>
                            </a:schemeClr>
                          </a:solidFill>
                          <a:latin typeface="+mn-ea"/>
                        </a:rPr>
                        <a:t>, </a:t>
                      </a:r>
                      <a:r>
                        <a:rPr lang="ko-KR" altLang="en-US" sz="1200" spc="-60" dirty="0">
                          <a:solidFill>
                            <a:schemeClr val="tx1">
                              <a:lumMod val="65000"/>
                              <a:lumOff val="35000"/>
                            </a:schemeClr>
                          </a:solidFill>
                          <a:latin typeface="+mn-ea"/>
                        </a:rPr>
                        <a:t>서초구의 생활인구 낮 시간 증가</a:t>
                      </a:r>
                      <a:r>
                        <a:rPr lang="en-US" altLang="ko-KR" sz="1200" spc="-60" dirty="0">
                          <a:solidFill>
                            <a:schemeClr val="tx1">
                              <a:lumMod val="65000"/>
                              <a:lumOff val="35000"/>
                            </a:schemeClr>
                          </a:solidFill>
                          <a:latin typeface="+mn-ea"/>
                        </a:rPr>
                        <a:t>, </a:t>
                      </a:r>
                      <a:r>
                        <a:rPr lang="ko-KR" altLang="en-US" sz="1200" spc="-60" dirty="0">
                          <a:solidFill>
                            <a:schemeClr val="tx1">
                              <a:lumMod val="65000"/>
                              <a:lumOff val="35000"/>
                            </a:schemeClr>
                          </a:solidFill>
                          <a:latin typeface="+mn-ea"/>
                        </a:rPr>
                        <a:t>밤시간 감소 그래프</a:t>
                      </a:r>
                      <a:r>
                        <a:rPr lang="en-US" altLang="ko-KR" sz="1200" spc="-60" dirty="0">
                          <a:solidFill>
                            <a:schemeClr val="tx1">
                              <a:lumMod val="65000"/>
                              <a:lumOff val="35000"/>
                            </a:schemeClr>
                          </a:solidFill>
                          <a:latin typeface="+mn-ea"/>
                        </a:rPr>
                        <a:t>, </a:t>
                      </a:r>
                      <a:r>
                        <a:rPr lang="ko-KR" altLang="en-US" sz="1200" spc="-60" dirty="0">
                          <a:solidFill>
                            <a:schemeClr val="tx1">
                              <a:lumMod val="65000"/>
                              <a:lumOff val="35000"/>
                            </a:schemeClr>
                          </a:solidFill>
                          <a:latin typeface="+mn-ea"/>
                        </a:rPr>
                        <a:t>가장 많은 생활인구 수치를 나타냄</a:t>
                      </a:r>
                      <a:endParaRPr lang="en-US" altLang="ko-KR" sz="1200" spc="-60" dirty="0">
                        <a:solidFill>
                          <a:schemeClr val="tx1">
                            <a:lumMod val="65000"/>
                            <a:lumOff val="35000"/>
                          </a:schemeClr>
                        </a:solidFill>
                        <a:latin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60" dirty="0">
                          <a:solidFill>
                            <a:schemeClr val="tx1">
                              <a:lumMod val="65000"/>
                              <a:lumOff val="35000"/>
                            </a:schemeClr>
                          </a:solidFill>
                          <a:latin typeface="+mn-ea"/>
                        </a:rPr>
                        <a:t>강남구</a:t>
                      </a:r>
                      <a:r>
                        <a:rPr lang="en-US" altLang="ko-KR" sz="1200" spc="-60" dirty="0">
                          <a:solidFill>
                            <a:schemeClr val="tx1">
                              <a:lumMod val="65000"/>
                              <a:lumOff val="35000"/>
                            </a:schemeClr>
                          </a:solidFill>
                          <a:latin typeface="+mn-ea"/>
                        </a:rPr>
                        <a:t>, </a:t>
                      </a:r>
                      <a:r>
                        <a:rPr lang="ko-KR" altLang="en-US" sz="1200" spc="-60" dirty="0">
                          <a:solidFill>
                            <a:schemeClr val="tx1">
                              <a:lumMod val="65000"/>
                              <a:lumOff val="35000"/>
                            </a:schemeClr>
                          </a:solidFill>
                          <a:latin typeface="+mn-ea"/>
                        </a:rPr>
                        <a:t>서초구가 회사가 많기에 생활인구가 증가한 것으로 예상</a:t>
                      </a:r>
                      <a:r>
                        <a:rPr lang="en-US" altLang="ko-KR" sz="1200" spc="-60" dirty="0">
                          <a:solidFill>
                            <a:schemeClr val="tx1">
                              <a:lumMod val="65000"/>
                              <a:lumOff val="35000"/>
                            </a:schemeClr>
                          </a:solidFill>
                          <a:latin typeface="+mn-ea"/>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60" dirty="0">
                          <a:solidFill>
                            <a:schemeClr val="tx1">
                              <a:lumMod val="65000"/>
                              <a:lumOff val="35000"/>
                            </a:schemeClr>
                          </a:solidFill>
                          <a:latin typeface="+mn-ea"/>
                        </a:rPr>
                        <a:t>송파구는 모든 시간에 생활인구가 일정하게 나타남</a:t>
                      </a:r>
                      <a:endParaRPr lang="en-US" altLang="ko-KR" sz="1200" spc="-60" dirty="0">
                        <a:solidFill>
                          <a:schemeClr val="tx1">
                            <a:lumMod val="65000"/>
                            <a:lumOff val="35000"/>
                          </a:schemeClr>
                        </a:solidFill>
                        <a:latin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60" dirty="0">
                          <a:solidFill>
                            <a:schemeClr val="tx1">
                              <a:lumMod val="65000"/>
                              <a:lumOff val="35000"/>
                            </a:schemeClr>
                          </a:solidFill>
                          <a:latin typeface="+mn-ea"/>
                        </a:rPr>
                        <a:t>주거지역의 경우 강동구 생활인구 패턴과 같은 그래프가 나타남</a:t>
                      </a:r>
                      <a:r>
                        <a:rPr lang="en-US" altLang="ko-KR" sz="1200" spc="-60" dirty="0">
                          <a:solidFill>
                            <a:schemeClr val="tx1">
                              <a:lumMod val="65000"/>
                              <a:lumOff val="35000"/>
                            </a:schemeClr>
                          </a:solidFill>
                          <a:latin typeface="+mn-ea"/>
                        </a:rPr>
                        <a:t>. </a:t>
                      </a:r>
                      <a:r>
                        <a:rPr lang="ko-KR" altLang="en-US" sz="1200" spc="-60" dirty="0">
                          <a:solidFill>
                            <a:schemeClr val="tx1">
                              <a:lumMod val="65000"/>
                              <a:lumOff val="35000"/>
                            </a:schemeClr>
                          </a:solidFill>
                          <a:latin typeface="+mn-ea"/>
                        </a:rPr>
                        <a:t>강동구와 같은 그래프 모양이 다른 지역에서도 많이 나타남</a:t>
                      </a:r>
                      <a:endParaRPr lang="ko-KR" altLang="en-US" sz="1100" spc="-60" dirty="0">
                        <a:solidFill>
                          <a:schemeClr val="tx1">
                            <a:lumMod val="65000"/>
                            <a:lumOff val="35000"/>
                          </a:schemeClr>
                        </a:solidFill>
                        <a:latin typeface="+mn-ea"/>
                      </a:endParaRPr>
                    </a:p>
                  </a:txBody>
                  <a:tcPr marT="41564" marB="41564" anchor="ctr">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FC3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graphicFrame>
        <p:nvGraphicFramePr>
          <p:cNvPr id="27" name="표 26">
            <a:extLst>
              <a:ext uri="{FF2B5EF4-FFF2-40B4-BE49-F238E27FC236}">
                <a16:creationId xmlns:a16="http://schemas.microsoft.com/office/drawing/2014/main" id="{40B251F3-36F9-464D-946D-77F06CD305AB}"/>
              </a:ext>
            </a:extLst>
          </p:cNvPr>
          <p:cNvGraphicFramePr>
            <a:graphicFrameLocks noGrp="1"/>
          </p:cNvGraphicFramePr>
          <p:nvPr>
            <p:extLst>
              <p:ext uri="{D42A27DB-BD31-4B8C-83A1-F6EECF244321}">
                <p14:modId xmlns:p14="http://schemas.microsoft.com/office/powerpoint/2010/main" val="322744149"/>
              </p:ext>
            </p:extLst>
          </p:nvPr>
        </p:nvGraphicFramePr>
        <p:xfrm>
          <a:off x="6048164" y="4148387"/>
          <a:ext cx="2952328" cy="2621024"/>
        </p:xfrm>
        <a:graphic>
          <a:graphicData uri="http://schemas.openxmlformats.org/drawingml/2006/table">
            <a:tbl>
              <a:tblPr>
                <a:tableStyleId>{5C22544A-7EE6-4342-B048-85BDC9FD1C3A}</a:tableStyleId>
              </a:tblPr>
              <a:tblGrid>
                <a:gridCol w="2952328">
                  <a:extLst>
                    <a:ext uri="{9D8B030D-6E8A-4147-A177-3AD203B41FA5}">
                      <a16:colId xmlns:a16="http://schemas.microsoft.com/office/drawing/2014/main" val="493813631"/>
                    </a:ext>
                  </a:extLst>
                </a:gridCol>
              </a:tblGrid>
              <a:tr h="358576">
                <a:tc>
                  <a:txBody>
                    <a:bodyPr/>
                    <a:lstStyle/>
                    <a:p>
                      <a:pPr algn="ctr" rtl="0"/>
                      <a:r>
                        <a:rPr lang="en-US" altLang="ko-KR" sz="1600" b="1" noProof="0" dirty="0">
                          <a:solidFill>
                            <a:schemeClr val="tx1"/>
                          </a:solidFill>
                          <a:latin typeface="맑은 고딕" panose="020B0503020000020004" pitchFamily="50" charset="-127"/>
                          <a:ea typeface="맑은 고딕" panose="020B0503020000020004" pitchFamily="50" charset="-127"/>
                        </a:rPr>
                        <a:t>2</a:t>
                      </a:r>
                      <a:r>
                        <a:rPr lang="ko-KR" altLang="en-US" sz="1600" b="1" noProof="0" dirty="0">
                          <a:solidFill>
                            <a:schemeClr val="tx1"/>
                          </a:solidFill>
                          <a:latin typeface="맑은 고딕" panose="020B0503020000020004" pitchFamily="50" charset="-127"/>
                          <a:ea typeface="맑은 고딕" panose="020B0503020000020004" pitchFamily="50" charset="-127"/>
                        </a:rPr>
                        <a:t>월</a:t>
                      </a:r>
                    </a:p>
                  </a:txBody>
                  <a:tcPr marT="41564" marB="41564">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solidFill>
                        <a:srgbClr val="7FC3B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70369641"/>
                  </a:ext>
                </a:extLst>
              </a:tr>
              <a:tr h="2254503">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ko-KR" sz="1100" spc="-60" dirty="0">
                          <a:solidFill>
                            <a:schemeClr val="tx1">
                              <a:lumMod val="65000"/>
                              <a:lumOff val="35000"/>
                            </a:schemeClr>
                          </a:solidFill>
                          <a:latin typeface="+mn-ea"/>
                        </a:rPr>
                        <a:t>Covid 19 </a:t>
                      </a:r>
                      <a:r>
                        <a:rPr lang="ko-KR" altLang="en-US" sz="1100" spc="-60" dirty="0" err="1">
                          <a:solidFill>
                            <a:schemeClr val="tx1">
                              <a:lumMod val="65000"/>
                              <a:lumOff val="35000"/>
                            </a:schemeClr>
                          </a:solidFill>
                          <a:latin typeface="+mn-ea"/>
                        </a:rPr>
                        <a:t>확진자가</a:t>
                      </a:r>
                      <a:r>
                        <a:rPr lang="ko-KR" altLang="en-US" sz="1100" spc="-60" dirty="0">
                          <a:solidFill>
                            <a:schemeClr val="tx1">
                              <a:lumMod val="65000"/>
                              <a:lumOff val="35000"/>
                            </a:schemeClr>
                          </a:solidFill>
                          <a:latin typeface="+mn-ea"/>
                        </a:rPr>
                        <a:t> 급증가로 생활인구가 높았던 지역인 강남구</a:t>
                      </a:r>
                      <a:r>
                        <a:rPr lang="en-US" altLang="ko-KR" sz="1100" spc="-60" dirty="0">
                          <a:solidFill>
                            <a:schemeClr val="tx1">
                              <a:lumMod val="65000"/>
                              <a:lumOff val="35000"/>
                            </a:schemeClr>
                          </a:solidFill>
                          <a:latin typeface="+mn-ea"/>
                        </a:rPr>
                        <a:t>, </a:t>
                      </a:r>
                      <a:r>
                        <a:rPr lang="ko-KR" altLang="en-US" sz="1100" spc="-60" dirty="0">
                          <a:solidFill>
                            <a:schemeClr val="tx1">
                              <a:lumMod val="65000"/>
                              <a:lumOff val="35000"/>
                            </a:schemeClr>
                          </a:solidFill>
                          <a:latin typeface="+mn-ea"/>
                        </a:rPr>
                        <a:t>서초구는 다른 지역보다 생활인구가 높지만 생활인구 수치는 </a:t>
                      </a:r>
                      <a:r>
                        <a:rPr lang="en-US" altLang="ko-KR" sz="1100" spc="-60" dirty="0">
                          <a:solidFill>
                            <a:schemeClr val="tx1">
                              <a:lumMod val="65000"/>
                              <a:lumOff val="35000"/>
                            </a:schemeClr>
                          </a:solidFill>
                          <a:latin typeface="+mn-ea"/>
                        </a:rPr>
                        <a:t>1</a:t>
                      </a:r>
                      <a:r>
                        <a:rPr lang="ko-KR" altLang="en-US" sz="1100" spc="-60" dirty="0">
                          <a:solidFill>
                            <a:schemeClr val="tx1">
                              <a:lumMod val="65000"/>
                              <a:lumOff val="35000"/>
                            </a:schemeClr>
                          </a:solidFill>
                          <a:latin typeface="+mn-ea"/>
                        </a:rPr>
                        <a:t>월 보다 적었음</a:t>
                      </a:r>
                      <a:endParaRPr lang="en-US" altLang="ko-KR" sz="1100" spc="-60" dirty="0">
                        <a:solidFill>
                          <a:schemeClr val="tx1">
                            <a:lumMod val="65000"/>
                            <a:lumOff val="35000"/>
                          </a:schemeClr>
                        </a:solidFill>
                        <a:latin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100" spc="-60" dirty="0">
                          <a:solidFill>
                            <a:schemeClr val="tx1">
                              <a:lumMod val="65000"/>
                              <a:lumOff val="35000"/>
                            </a:schemeClr>
                          </a:solidFill>
                          <a:latin typeface="+mn-ea"/>
                        </a:rPr>
                        <a:t>강남구는 </a:t>
                      </a:r>
                      <a:r>
                        <a:rPr lang="en-US" altLang="ko-KR" sz="1100" spc="-60" dirty="0">
                          <a:solidFill>
                            <a:schemeClr val="tx1">
                              <a:lumMod val="65000"/>
                              <a:lumOff val="35000"/>
                            </a:schemeClr>
                          </a:solidFill>
                          <a:latin typeface="+mn-ea"/>
                        </a:rPr>
                        <a:t>7 ~ 10</a:t>
                      </a:r>
                      <a:r>
                        <a:rPr lang="ko-KR" altLang="en-US" sz="1100" spc="-60" dirty="0">
                          <a:solidFill>
                            <a:schemeClr val="tx1">
                              <a:lumMod val="65000"/>
                              <a:lumOff val="35000"/>
                            </a:schemeClr>
                          </a:solidFill>
                          <a:latin typeface="+mn-ea"/>
                        </a:rPr>
                        <a:t>만</a:t>
                      </a:r>
                      <a:r>
                        <a:rPr lang="en-US" altLang="ko-KR" sz="1100" spc="-60" dirty="0">
                          <a:solidFill>
                            <a:schemeClr val="tx1">
                              <a:lumMod val="65000"/>
                              <a:lumOff val="35000"/>
                            </a:schemeClr>
                          </a:solidFill>
                          <a:latin typeface="+mn-ea"/>
                        </a:rPr>
                        <a:t>, </a:t>
                      </a:r>
                      <a:r>
                        <a:rPr lang="ko-KR" altLang="en-US" sz="1100" spc="-60" dirty="0">
                          <a:solidFill>
                            <a:schemeClr val="tx1">
                              <a:lumMod val="65000"/>
                              <a:lumOff val="35000"/>
                            </a:schemeClr>
                          </a:solidFill>
                          <a:latin typeface="+mn-ea"/>
                        </a:rPr>
                        <a:t>서초구는 </a:t>
                      </a:r>
                      <a:r>
                        <a:rPr lang="en-US" altLang="ko-KR" sz="1100" spc="-60" dirty="0">
                          <a:solidFill>
                            <a:schemeClr val="tx1">
                              <a:lumMod val="65000"/>
                              <a:lumOff val="35000"/>
                            </a:schemeClr>
                          </a:solidFill>
                          <a:latin typeface="+mn-ea"/>
                        </a:rPr>
                        <a:t>7 ~ 9</a:t>
                      </a:r>
                      <a:r>
                        <a:rPr lang="ko-KR" altLang="en-US" sz="1100" spc="-60" dirty="0">
                          <a:solidFill>
                            <a:schemeClr val="tx1">
                              <a:lumMod val="65000"/>
                              <a:lumOff val="35000"/>
                            </a:schemeClr>
                          </a:solidFill>
                          <a:latin typeface="+mn-ea"/>
                        </a:rPr>
                        <a:t>만</a:t>
                      </a:r>
                      <a:r>
                        <a:rPr lang="en-US" altLang="ko-KR" sz="1100" spc="-60" dirty="0">
                          <a:solidFill>
                            <a:schemeClr val="tx1">
                              <a:lumMod val="65000"/>
                              <a:lumOff val="35000"/>
                            </a:schemeClr>
                          </a:solidFill>
                          <a:latin typeface="+mn-ea"/>
                        </a:rPr>
                        <a:t>, Covid 19 </a:t>
                      </a:r>
                      <a:r>
                        <a:rPr lang="ko-KR" altLang="en-US" sz="1100" spc="-60" dirty="0">
                          <a:solidFill>
                            <a:schemeClr val="tx1">
                              <a:lumMod val="65000"/>
                              <a:lumOff val="35000"/>
                            </a:schemeClr>
                          </a:solidFill>
                          <a:latin typeface="+mn-ea"/>
                        </a:rPr>
                        <a:t>확산으로 인해 많은 회사들이 재택근무를 하는 방향으로 변경되어서 생활인구가 감소한 것으로 예상됨</a:t>
                      </a:r>
                      <a:endParaRPr lang="en-US" altLang="ko-KR" sz="1100" spc="-60" dirty="0">
                        <a:solidFill>
                          <a:schemeClr val="tx1">
                            <a:lumMod val="65000"/>
                            <a:lumOff val="35000"/>
                          </a:schemeClr>
                        </a:solidFill>
                        <a:latin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ko-KR" sz="1100" spc="-60" dirty="0">
                          <a:solidFill>
                            <a:schemeClr val="tx1">
                              <a:lumMod val="65000"/>
                              <a:lumOff val="35000"/>
                            </a:schemeClr>
                          </a:solidFill>
                          <a:latin typeface="+mn-ea"/>
                        </a:rPr>
                        <a:t>1</a:t>
                      </a:r>
                      <a:r>
                        <a:rPr lang="ko-KR" altLang="en-US" sz="1100" spc="-60" dirty="0">
                          <a:solidFill>
                            <a:schemeClr val="tx1">
                              <a:lumMod val="65000"/>
                              <a:lumOff val="35000"/>
                            </a:schemeClr>
                          </a:solidFill>
                          <a:latin typeface="+mn-ea"/>
                        </a:rPr>
                        <a:t>월에는 생활인구가 약 </a:t>
                      </a:r>
                      <a:r>
                        <a:rPr lang="en-US" altLang="ko-KR" sz="1100" spc="-60" dirty="0">
                          <a:solidFill>
                            <a:schemeClr val="tx1">
                              <a:lumMod val="65000"/>
                              <a:lumOff val="35000"/>
                            </a:schemeClr>
                          </a:solidFill>
                          <a:latin typeface="+mn-ea"/>
                        </a:rPr>
                        <a:t>5</a:t>
                      </a:r>
                      <a:r>
                        <a:rPr lang="ko-KR" altLang="en-US" sz="1100" spc="-60" dirty="0">
                          <a:solidFill>
                            <a:schemeClr val="tx1">
                              <a:lumMod val="65000"/>
                              <a:lumOff val="35000"/>
                            </a:schemeClr>
                          </a:solidFill>
                          <a:latin typeface="+mn-ea"/>
                        </a:rPr>
                        <a:t>만 이였던 강서구의 경우 </a:t>
                      </a:r>
                      <a:r>
                        <a:rPr lang="en-US" altLang="ko-KR" sz="1100" spc="-60" dirty="0">
                          <a:solidFill>
                            <a:schemeClr val="tx1">
                              <a:lumMod val="65000"/>
                              <a:lumOff val="35000"/>
                            </a:schemeClr>
                          </a:solidFill>
                          <a:latin typeface="+mn-ea"/>
                        </a:rPr>
                        <a:t>2</a:t>
                      </a:r>
                      <a:r>
                        <a:rPr lang="ko-KR" altLang="en-US" sz="1100" spc="-60" dirty="0">
                          <a:solidFill>
                            <a:schemeClr val="tx1">
                              <a:lumMod val="65000"/>
                              <a:lumOff val="35000"/>
                            </a:schemeClr>
                          </a:solidFill>
                          <a:latin typeface="+mn-ea"/>
                        </a:rPr>
                        <a:t>월에는 강서구에서 </a:t>
                      </a:r>
                      <a:r>
                        <a:rPr lang="en-US" altLang="ko-KR" sz="1100" spc="-60" dirty="0">
                          <a:solidFill>
                            <a:schemeClr val="tx1">
                              <a:lumMod val="65000"/>
                              <a:lumOff val="35000"/>
                            </a:schemeClr>
                          </a:solidFill>
                          <a:latin typeface="+mn-ea"/>
                        </a:rPr>
                        <a:t>8</a:t>
                      </a:r>
                      <a:r>
                        <a:rPr lang="ko-KR" altLang="en-US" sz="1100" spc="-60" dirty="0">
                          <a:solidFill>
                            <a:schemeClr val="tx1">
                              <a:lumMod val="65000"/>
                              <a:lumOff val="35000"/>
                            </a:schemeClr>
                          </a:solidFill>
                          <a:latin typeface="+mn-ea"/>
                        </a:rPr>
                        <a:t>만</a:t>
                      </a:r>
                      <a:r>
                        <a:rPr lang="en-US" altLang="ko-KR" sz="1100" spc="-60" dirty="0">
                          <a:solidFill>
                            <a:schemeClr val="tx1">
                              <a:lumMod val="65000"/>
                              <a:lumOff val="35000"/>
                            </a:schemeClr>
                          </a:solidFill>
                          <a:latin typeface="+mn-ea"/>
                        </a:rPr>
                        <a:t>~9</a:t>
                      </a:r>
                      <a:r>
                        <a:rPr lang="ko-KR" altLang="en-US" sz="1100" spc="-60" dirty="0">
                          <a:solidFill>
                            <a:schemeClr val="tx1">
                              <a:lumMod val="65000"/>
                              <a:lumOff val="35000"/>
                            </a:schemeClr>
                          </a:solidFill>
                          <a:latin typeface="+mn-ea"/>
                        </a:rPr>
                        <a:t>만으로 증가함</a:t>
                      </a:r>
                      <a:endParaRPr lang="en-US" altLang="ko-KR" sz="1100" spc="-60" dirty="0">
                        <a:solidFill>
                          <a:schemeClr val="tx1">
                            <a:lumMod val="65000"/>
                            <a:lumOff val="35000"/>
                          </a:schemeClr>
                        </a:solidFill>
                        <a:latin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ko-KR" sz="1100" spc="-60" dirty="0">
                          <a:solidFill>
                            <a:schemeClr val="tx1">
                              <a:lumMod val="65000"/>
                              <a:lumOff val="35000"/>
                            </a:schemeClr>
                          </a:solidFill>
                          <a:latin typeface="+mn-ea"/>
                        </a:rPr>
                        <a:t>Covid 19 </a:t>
                      </a:r>
                      <a:r>
                        <a:rPr lang="ko-KR" altLang="en-US" sz="1100" spc="-60" dirty="0">
                          <a:solidFill>
                            <a:schemeClr val="tx1">
                              <a:lumMod val="65000"/>
                              <a:lumOff val="35000"/>
                            </a:schemeClr>
                          </a:solidFill>
                          <a:latin typeface="+mn-ea"/>
                        </a:rPr>
                        <a:t>확산이 증가하면서 전반적으로 유동인구가 </a:t>
                      </a:r>
                      <a:r>
                        <a:rPr lang="ko-KR" altLang="en-US" sz="1100" spc="-60" dirty="0" err="1">
                          <a:solidFill>
                            <a:schemeClr val="tx1">
                              <a:lumMod val="65000"/>
                              <a:lumOff val="35000"/>
                            </a:schemeClr>
                          </a:solidFill>
                          <a:latin typeface="+mn-ea"/>
                        </a:rPr>
                        <a:t>줄어듬</a:t>
                      </a:r>
                      <a:endParaRPr lang="ko-KR" altLang="en-US" sz="1100" spc="-60" dirty="0">
                        <a:solidFill>
                          <a:schemeClr val="tx1">
                            <a:lumMod val="65000"/>
                            <a:lumOff val="35000"/>
                          </a:schemeClr>
                        </a:solidFill>
                        <a:latin typeface="+mn-ea"/>
                      </a:endParaRPr>
                    </a:p>
                  </a:txBody>
                  <a:tcPr marT="41564" marB="41564" anchor="ctr">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FC3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sp>
        <p:nvSpPr>
          <p:cNvPr id="2" name="슬라이드 번호 개체 틀 1">
            <a:extLst>
              <a:ext uri="{FF2B5EF4-FFF2-40B4-BE49-F238E27FC236}">
                <a16:creationId xmlns:a16="http://schemas.microsoft.com/office/drawing/2014/main" id="{F2656734-9151-4DEE-8B38-2086A549D8EE}"/>
              </a:ext>
            </a:extLst>
          </p:cNvPr>
          <p:cNvSpPr>
            <a:spLocks noGrp="1"/>
          </p:cNvSpPr>
          <p:nvPr>
            <p:ph type="sldNum" sz="quarter" idx="12"/>
          </p:nvPr>
        </p:nvSpPr>
        <p:spPr>
          <a:xfrm>
            <a:off x="6971009" y="6509230"/>
            <a:ext cx="2057400" cy="232138"/>
          </a:xfrm>
        </p:spPr>
        <p:txBody>
          <a:bodyPr/>
          <a:lstStyle/>
          <a:p>
            <a:fld id="{3ABC768E-094C-1348-9D29-2163BD33EBDB}" type="slidenum">
              <a:rPr kumimoji="1" lang="ko-KR" altLang="en-US" smtClean="0"/>
              <a:pPr/>
              <a:t>34</a:t>
            </a:fld>
            <a:endParaRPr kumimoji="1" lang="ko-KR" altLang="en-US" dirty="0"/>
          </a:p>
        </p:txBody>
      </p:sp>
      <p:sp>
        <p:nvSpPr>
          <p:cNvPr id="13" name="1/2 액자 12">
            <a:extLst>
              <a:ext uri="{FF2B5EF4-FFF2-40B4-BE49-F238E27FC236}">
                <a16:creationId xmlns:a16="http://schemas.microsoft.com/office/drawing/2014/main" id="{85037B6E-2EDD-4BDE-9043-4D8E79259A01}"/>
              </a:ext>
            </a:extLst>
          </p:cNvPr>
          <p:cNvSpPr/>
          <p:nvPr/>
        </p:nvSpPr>
        <p:spPr>
          <a:xfrm rot="8216173">
            <a:off x="5516748" y="2556284"/>
            <a:ext cx="216000" cy="216000"/>
          </a:xfrm>
          <a:prstGeom prst="halfFrame">
            <a:avLst>
              <a:gd name="adj1" fmla="val 15389"/>
              <a:gd name="adj2" fmla="val 14009"/>
            </a:avLst>
          </a:prstGeom>
          <a:solidFill>
            <a:srgbClr val="00898B"/>
          </a:solidFill>
        </p:spPr>
        <p:txBody>
          <a:bodyPr wrap="square" lIns="0" tIns="0" rIns="0" bIns="0" rtlCol="0" anchor="ctr" anchorCtr="0">
            <a:noAutofit/>
          </a:bodyPr>
          <a:lstStyle/>
          <a:p>
            <a:pPr algn="ctr" latinLnBrk="0"/>
            <a:endParaRPr lang="en-US" sz="1400" spc="-150" dirty="0">
              <a:solidFill>
                <a:schemeClr val="tx1">
                  <a:lumMod val="65000"/>
                  <a:lumOff val="35000"/>
                </a:schemeClr>
              </a:solidFill>
              <a:latin typeface="+mn-ea"/>
            </a:endParaRPr>
          </a:p>
        </p:txBody>
      </p:sp>
      <p:sp>
        <p:nvSpPr>
          <p:cNvPr id="15" name="1/2 액자 14">
            <a:extLst>
              <a:ext uri="{FF2B5EF4-FFF2-40B4-BE49-F238E27FC236}">
                <a16:creationId xmlns:a16="http://schemas.microsoft.com/office/drawing/2014/main" id="{9DD50A3B-2ABB-4DF5-83E7-BE08F733876C}"/>
              </a:ext>
            </a:extLst>
          </p:cNvPr>
          <p:cNvSpPr/>
          <p:nvPr/>
        </p:nvSpPr>
        <p:spPr>
          <a:xfrm rot="8216173">
            <a:off x="5516748" y="5400600"/>
            <a:ext cx="216000" cy="216000"/>
          </a:xfrm>
          <a:prstGeom prst="halfFrame">
            <a:avLst>
              <a:gd name="adj1" fmla="val 15389"/>
              <a:gd name="adj2" fmla="val 14009"/>
            </a:avLst>
          </a:prstGeom>
          <a:solidFill>
            <a:srgbClr val="00898B"/>
          </a:solidFill>
        </p:spPr>
        <p:txBody>
          <a:bodyPr wrap="square" lIns="0" tIns="0" rIns="0" bIns="0" rtlCol="0" anchor="ctr" anchorCtr="0">
            <a:noAutofit/>
          </a:bodyPr>
          <a:lstStyle/>
          <a:p>
            <a:pPr algn="ctr" latinLnBrk="0"/>
            <a:endParaRPr lang="en-US" sz="1400" spc="-150" dirty="0">
              <a:solidFill>
                <a:schemeClr val="tx1">
                  <a:lumMod val="65000"/>
                  <a:lumOff val="35000"/>
                </a:schemeClr>
              </a:solidFill>
              <a:latin typeface="+mn-ea"/>
            </a:endParaRPr>
          </a:p>
        </p:txBody>
      </p:sp>
      <p:pic>
        <p:nvPicPr>
          <p:cNvPr id="7" name="그림 6">
            <a:extLst>
              <a:ext uri="{FF2B5EF4-FFF2-40B4-BE49-F238E27FC236}">
                <a16:creationId xmlns:a16="http://schemas.microsoft.com/office/drawing/2014/main" id="{09D28095-86CC-40E2-8A80-CE65662F23F9}"/>
              </a:ext>
            </a:extLst>
          </p:cNvPr>
          <p:cNvPicPr>
            <a:picLocks noChangeAspect="1"/>
          </p:cNvPicPr>
          <p:nvPr/>
        </p:nvPicPr>
        <p:blipFill>
          <a:blip r:embed="rId2"/>
          <a:stretch>
            <a:fillRect/>
          </a:stretch>
        </p:blipFill>
        <p:spPr>
          <a:xfrm>
            <a:off x="209330" y="1500910"/>
            <a:ext cx="4993754" cy="2519837"/>
          </a:xfrm>
          <a:prstGeom prst="rect">
            <a:avLst/>
          </a:prstGeom>
        </p:spPr>
      </p:pic>
      <p:pic>
        <p:nvPicPr>
          <p:cNvPr id="11" name="그림 10">
            <a:extLst>
              <a:ext uri="{FF2B5EF4-FFF2-40B4-BE49-F238E27FC236}">
                <a16:creationId xmlns:a16="http://schemas.microsoft.com/office/drawing/2014/main" id="{894304CE-62C2-4311-A211-E83416B48520}"/>
              </a:ext>
            </a:extLst>
          </p:cNvPr>
          <p:cNvPicPr>
            <a:picLocks noChangeAspect="1"/>
          </p:cNvPicPr>
          <p:nvPr/>
        </p:nvPicPr>
        <p:blipFill>
          <a:blip r:embed="rId3"/>
          <a:stretch>
            <a:fillRect/>
          </a:stretch>
        </p:blipFill>
        <p:spPr>
          <a:xfrm>
            <a:off x="199390" y="4198193"/>
            <a:ext cx="5003693" cy="2560800"/>
          </a:xfrm>
          <a:prstGeom prst="rect">
            <a:avLst/>
          </a:prstGeom>
        </p:spPr>
      </p:pic>
    </p:spTree>
    <p:extLst>
      <p:ext uri="{BB962C8B-B14F-4D97-AF65-F5344CB8AC3E}">
        <p14:creationId xmlns:p14="http://schemas.microsoft.com/office/powerpoint/2010/main" val="327167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CFC0136D-6BC0-43AF-94FC-50A698A68502}"/>
              </a:ext>
            </a:extLst>
          </p:cNvPr>
          <p:cNvSpPr/>
          <p:nvPr/>
        </p:nvSpPr>
        <p:spPr>
          <a:xfrm>
            <a:off x="179512" y="4154354"/>
            <a:ext cx="5053390" cy="2613079"/>
          </a:xfrm>
          <a:prstGeom prst="rect">
            <a:avLst/>
          </a:prstGeom>
          <a:solidFill>
            <a:srgbClr val="FFFFFF"/>
          </a:solidFill>
          <a:ln>
            <a:solidFill>
              <a:srgbClr val="7FC3B6"/>
            </a:solidFill>
          </a:ln>
        </p:spPr>
        <p:txBody>
          <a:bodyPr wrap="squar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10" name="직사각형 9">
            <a:extLst>
              <a:ext uri="{FF2B5EF4-FFF2-40B4-BE49-F238E27FC236}">
                <a16:creationId xmlns:a16="http://schemas.microsoft.com/office/drawing/2014/main" id="{E87096C0-6370-4379-8ED8-DB065849AD81}"/>
              </a:ext>
            </a:extLst>
          </p:cNvPr>
          <p:cNvSpPr/>
          <p:nvPr/>
        </p:nvSpPr>
        <p:spPr>
          <a:xfrm>
            <a:off x="179512" y="1448780"/>
            <a:ext cx="5053390" cy="2613079"/>
          </a:xfrm>
          <a:prstGeom prst="rect">
            <a:avLst/>
          </a:prstGeom>
          <a:solidFill>
            <a:srgbClr val="FFFFFF"/>
          </a:solidFill>
          <a:ln>
            <a:solidFill>
              <a:srgbClr val="7FC3B6"/>
            </a:solidFill>
          </a:ln>
        </p:spPr>
        <p:txBody>
          <a:bodyPr wrap="squar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5" name="제목 5">
            <a:extLst>
              <a:ext uri="{FF2B5EF4-FFF2-40B4-BE49-F238E27FC236}">
                <a16:creationId xmlns:a16="http://schemas.microsoft.com/office/drawing/2014/main" id="{E2DB7B5F-BD31-4B29-9DD5-BB7DFF13E216}"/>
              </a:ext>
            </a:extLst>
          </p:cNvPr>
          <p:cNvSpPr txBox="1">
            <a:spLocks/>
          </p:cNvSpPr>
          <p:nvPr/>
        </p:nvSpPr>
        <p:spPr>
          <a:xfrm>
            <a:off x="341049" y="675546"/>
            <a:ext cx="3546875"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6 I Covid 19, </a:t>
            </a:r>
            <a:r>
              <a:rPr lang="ko-KR" altLang="en-US" sz="1400" dirty="0">
                <a:latin typeface="나눔스퀘어 Light" panose="020B0600000101010101" pitchFamily="50" charset="-127"/>
                <a:ea typeface="나눔스퀘어 Light" panose="020B0600000101010101" pitchFamily="50" charset="-127"/>
              </a:rPr>
              <a:t>인구와 배달 건수 분석</a:t>
            </a:r>
            <a:r>
              <a:rPr lang="en-US" altLang="ko-KR" sz="1400" dirty="0">
                <a:latin typeface="나눔스퀘어 Light" panose="020B0600000101010101" pitchFamily="50" charset="-127"/>
                <a:ea typeface="나눔스퀘어 Light" panose="020B0600000101010101" pitchFamily="50" charset="-127"/>
              </a:rPr>
              <a:t> </a:t>
            </a:r>
            <a:endParaRPr lang="ko-KR" altLang="en-US" sz="1400" dirty="0">
              <a:latin typeface="나눔스퀘어 Light" panose="020B0600000101010101" pitchFamily="50" charset="-127"/>
              <a:ea typeface="나눔스퀘어 Light" panose="020B0600000101010101" pitchFamily="50" charset="-127"/>
            </a:endParaRPr>
          </a:p>
        </p:txBody>
      </p:sp>
      <p:sp>
        <p:nvSpPr>
          <p:cNvPr id="6" name="제목 5">
            <a:extLst>
              <a:ext uri="{FF2B5EF4-FFF2-40B4-BE49-F238E27FC236}">
                <a16:creationId xmlns:a16="http://schemas.microsoft.com/office/drawing/2014/main" id="{CB6F5CBD-4E71-42DF-9D82-929214E97527}"/>
              </a:ext>
            </a:extLst>
          </p:cNvPr>
          <p:cNvSpPr txBox="1">
            <a:spLocks/>
          </p:cNvSpPr>
          <p:nvPr/>
        </p:nvSpPr>
        <p:spPr>
          <a:xfrm>
            <a:off x="328473" y="944724"/>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a:t>
            </a:r>
            <a:r>
              <a:rPr lang="en-US" altLang="ko-KR" sz="2400" dirty="0">
                <a:latin typeface="나눔스퀘어 ExtraBold" panose="020B0600000101010101" pitchFamily="50" charset="-127"/>
                <a:ea typeface="나눔스퀘어 ExtraBold" panose="020B0600000101010101" pitchFamily="50" charset="-127"/>
              </a:rPr>
              <a:t> </a:t>
            </a:r>
            <a:r>
              <a:rPr lang="ko-KR" altLang="en-US" sz="2400" dirty="0">
                <a:latin typeface="나눔스퀘어 ExtraBold" panose="020B0600000101010101" pitchFamily="50" charset="-127"/>
                <a:ea typeface="나눔스퀘어 ExtraBold" panose="020B0600000101010101" pitchFamily="50" charset="-127"/>
              </a:rPr>
              <a:t>서울특별시 </a:t>
            </a:r>
            <a:r>
              <a:rPr lang="en-US" altLang="ko-KR" sz="2400" dirty="0">
                <a:latin typeface="나눔스퀘어 ExtraBold" panose="020B0600000101010101" pitchFamily="50" charset="-127"/>
                <a:ea typeface="나눔스퀘어 ExtraBold" panose="020B0600000101010101" pitchFamily="50" charset="-127"/>
              </a:rPr>
              <a:t>Covid 19</a:t>
            </a:r>
            <a:r>
              <a:rPr lang="ko-KR" altLang="en-US" sz="2400" dirty="0">
                <a:latin typeface="나눔스퀘어 ExtraBold" panose="020B0600000101010101" pitchFamily="50" charset="-127"/>
                <a:ea typeface="나눔스퀘어 ExtraBold" panose="020B0600000101010101" pitchFamily="50" charset="-127"/>
              </a:rPr>
              <a:t>와 생활인구와의 관계 </a:t>
            </a:r>
            <a:r>
              <a:rPr lang="en-US" altLang="ko-KR" sz="2400" dirty="0">
                <a:latin typeface="나눔스퀘어 ExtraBold" panose="020B0600000101010101" pitchFamily="50" charset="-127"/>
                <a:ea typeface="나눔스퀘어 ExtraBold" panose="020B0600000101010101" pitchFamily="50" charset="-127"/>
              </a:rPr>
              <a:t>(</a:t>
            </a:r>
            <a:r>
              <a:rPr lang="ko-KR" altLang="en-US" sz="2400" dirty="0">
                <a:latin typeface="나눔스퀘어 ExtraBold" panose="020B0600000101010101" pitchFamily="50" charset="-127"/>
                <a:ea typeface="나눔스퀘어 ExtraBold" panose="020B0600000101010101" pitchFamily="50" charset="-127"/>
              </a:rPr>
              <a:t>주중</a:t>
            </a:r>
            <a:r>
              <a:rPr lang="en-US" altLang="ko-KR" sz="2400" dirty="0">
                <a:latin typeface="나눔스퀘어 ExtraBold" panose="020B0600000101010101" pitchFamily="50" charset="-127"/>
                <a:ea typeface="나눔스퀘어 ExtraBold" panose="020B0600000101010101" pitchFamily="50" charset="-127"/>
              </a:rPr>
              <a:t>)</a:t>
            </a:r>
          </a:p>
          <a:p>
            <a:pPr algn="l"/>
            <a:endParaRPr lang="ko-KR" altLang="en-US" sz="2400" dirty="0">
              <a:latin typeface="나눔스퀘어 ExtraBold" panose="020B0600000101010101" pitchFamily="50" charset="-127"/>
              <a:ea typeface="나눔스퀘어 ExtraBold" panose="020B0600000101010101" pitchFamily="50" charset="-127"/>
            </a:endParaRPr>
          </a:p>
        </p:txBody>
      </p:sp>
      <p:graphicFrame>
        <p:nvGraphicFramePr>
          <p:cNvPr id="26" name="표 25">
            <a:extLst>
              <a:ext uri="{FF2B5EF4-FFF2-40B4-BE49-F238E27FC236}">
                <a16:creationId xmlns:a16="http://schemas.microsoft.com/office/drawing/2014/main" id="{47F83092-D5CB-4E76-9891-A11DA309482F}"/>
              </a:ext>
            </a:extLst>
          </p:cNvPr>
          <p:cNvGraphicFramePr>
            <a:graphicFrameLocks noGrp="1"/>
          </p:cNvGraphicFramePr>
          <p:nvPr/>
        </p:nvGraphicFramePr>
        <p:xfrm>
          <a:off x="6048164" y="1458718"/>
          <a:ext cx="2952328" cy="2562029"/>
        </p:xfrm>
        <a:graphic>
          <a:graphicData uri="http://schemas.openxmlformats.org/drawingml/2006/table">
            <a:tbl>
              <a:tblPr>
                <a:tableStyleId>{5C22544A-7EE6-4342-B048-85BDC9FD1C3A}</a:tableStyleId>
              </a:tblPr>
              <a:tblGrid>
                <a:gridCol w="2952328">
                  <a:extLst>
                    <a:ext uri="{9D8B030D-6E8A-4147-A177-3AD203B41FA5}">
                      <a16:colId xmlns:a16="http://schemas.microsoft.com/office/drawing/2014/main" val="493813631"/>
                    </a:ext>
                  </a:extLst>
                </a:gridCol>
              </a:tblGrid>
              <a:tr h="351570">
                <a:tc>
                  <a:txBody>
                    <a:bodyPr/>
                    <a:lstStyle/>
                    <a:p>
                      <a:pPr algn="ctr" rtl="0"/>
                      <a:r>
                        <a:rPr lang="en-US" altLang="ko-KR" sz="1600" b="1" noProof="0" dirty="0">
                          <a:solidFill>
                            <a:schemeClr val="tx1"/>
                          </a:solidFill>
                          <a:latin typeface="맑은 고딕" panose="020B0503020000020004" pitchFamily="50" charset="-127"/>
                          <a:ea typeface="맑은 고딕" panose="020B0503020000020004" pitchFamily="50" charset="-127"/>
                        </a:rPr>
                        <a:t>3</a:t>
                      </a:r>
                      <a:r>
                        <a:rPr lang="ko-KR" altLang="en-US" sz="1600" b="1" noProof="0" dirty="0">
                          <a:solidFill>
                            <a:schemeClr val="tx1"/>
                          </a:solidFill>
                          <a:latin typeface="맑은 고딕" panose="020B0503020000020004" pitchFamily="50" charset="-127"/>
                          <a:ea typeface="맑은 고딕" panose="020B0503020000020004" pitchFamily="50" charset="-127"/>
                        </a:rPr>
                        <a:t>월</a:t>
                      </a:r>
                    </a:p>
                  </a:txBody>
                  <a:tcPr marT="41564" marB="41564">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solidFill>
                        <a:srgbClr val="7FC3B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70369641"/>
                  </a:ext>
                </a:extLst>
              </a:tr>
              <a:tr h="2210459">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ko-KR" sz="1200" spc="-60" dirty="0">
                          <a:solidFill>
                            <a:schemeClr val="tx1">
                              <a:lumMod val="65000"/>
                              <a:lumOff val="35000"/>
                            </a:schemeClr>
                          </a:solidFill>
                          <a:latin typeface="+mn-ea"/>
                        </a:rPr>
                        <a:t>2</a:t>
                      </a:r>
                      <a:r>
                        <a:rPr lang="ko-KR" altLang="en-US" sz="1200" spc="-60" dirty="0">
                          <a:solidFill>
                            <a:schemeClr val="tx1">
                              <a:lumMod val="65000"/>
                              <a:lumOff val="35000"/>
                            </a:schemeClr>
                          </a:solidFill>
                          <a:latin typeface="+mn-ea"/>
                        </a:rPr>
                        <a:t>월 급증가한 </a:t>
                      </a:r>
                      <a:r>
                        <a:rPr lang="en-US" altLang="ko-KR" sz="1200" spc="-60" dirty="0">
                          <a:solidFill>
                            <a:schemeClr val="tx1">
                              <a:lumMod val="65000"/>
                              <a:lumOff val="35000"/>
                            </a:schemeClr>
                          </a:solidFill>
                          <a:latin typeface="+mn-ea"/>
                        </a:rPr>
                        <a:t>Covid 19</a:t>
                      </a:r>
                      <a:r>
                        <a:rPr lang="ko-KR" altLang="en-US" sz="1200" spc="-60" dirty="0">
                          <a:solidFill>
                            <a:schemeClr val="tx1">
                              <a:lumMod val="65000"/>
                              <a:lumOff val="35000"/>
                            </a:schemeClr>
                          </a:solidFill>
                          <a:latin typeface="+mn-ea"/>
                        </a:rPr>
                        <a:t>의 영향으로 생활인구가 감소할 것으로 예상했지만</a:t>
                      </a:r>
                      <a:r>
                        <a:rPr lang="en-US" altLang="ko-KR" sz="1200" spc="-60" dirty="0">
                          <a:solidFill>
                            <a:schemeClr val="tx1">
                              <a:lumMod val="65000"/>
                              <a:lumOff val="35000"/>
                            </a:schemeClr>
                          </a:solidFill>
                          <a:latin typeface="+mn-ea"/>
                        </a:rPr>
                        <a:t>,</a:t>
                      </a:r>
                      <a:r>
                        <a:rPr lang="ko-KR" altLang="en-US" sz="1200" spc="-60" dirty="0">
                          <a:solidFill>
                            <a:schemeClr val="tx1">
                              <a:lumMod val="65000"/>
                              <a:lumOff val="35000"/>
                            </a:schemeClr>
                          </a:solidFill>
                          <a:latin typeface="+mn-ea"/>
                        </a:rPr>
                        <a:t> 강남구</a:t>
                      </a:r>
                      <a:r>
                        <a:rPr lang="en-US" altLang="ko-KR" sz="1200" spc="-60" dirty="0">
                          <a:solidFill>
                            <a:schemeClr val="tx1">
                              <a:lumMod val="65000"/>
                              <a:lumOff val="35000"/>
                            </a:schemeClr>
                          </a:solidFill>
                          <a:latin typeface="+mn-ea"/>
                        </a:rPr>
                        <a:t>(7~15</a:t>
                      </a:r>
                      <a:r>
                        <a:rPr lang="ko-KR" altLang="en-US" sz="1200" spc="-60" dirty="0">
                          <a:solidFill>
                            <a:schemeClr val="tx1">
                              <a:lumMod val="65000"/>
                              <a:lumOff val="35000"/>
                            </a:schemeClr>
                          </a:solidFill>
                          <a:latin typeface="+mn-ea"/>
                        </a:rPr>
                        <a:t>만</a:t>
                      </a:r>
                      <a:r>
                        <a:rPr lang="en-US" altLang="ko-KR" sz="1200" spc="-60" dirty="0">
                          <a:solidFill>
                            <a:schemeClr val="tx1">
                              <a:lumMod val="65000"/>
                              <a:lumOff val="35000"/>
                            </a:schemeClr>
                          </a:solidFill>
                          <a:latin typeface="+mn-ea"/>
                        </a:rPr>
                        <a:t>), </a:t>
                      </a:r>
                      <a:r>
                        <a:rPr lang="ko-KR" altLang="en-US" sz="1200" spc="-60" dirty="0">
                          <a:solidFill>
                            <a:schemeClr val="tx1">
                              <a:lumMod val="65000"/>
                              <a:lumOff val="35000"/>
                            </a:schemeClr>
                          </a:solidFill>
                          <a:latin typeface="+mn-ea"/>
                        </a:rPr>
                        <a:t>서초구</a:t>
                      </a:r>
                      <a:r>
                        <a:rPr lang="en-US" altLang="ko-KR" sz="1200" spc="-60" dirty="0">
                          <a:solidFill>
                            <a:schemeClr val="tx1">
                              <a:lumMod val="65000"/>
                              <a:lumOff val="35000"/>
                            </a:schemeClr>
                          </a:solidFill>
                          <a:latin typeface="+mn-ea"/>
                        </a:rPr>
                        <a:t>(7~11</a:t>
                      </a:r>
                      <a:r>
                        <a:rPr lang="ko-KR" altLang="en-US" sz="1200" spc="-60" dirty="0">
                          <a:solidFill>
                            <a:schemeClr val="tx1">
                              <a:lumMod val="65000"/>
                              <a:lumOff val="35000"/>
                            </a:schemeClr>
                          </a:solidFill>
                          <a:latin typeface="+mn-ea"/>
                        </a:rPr>
                        <a:t>만</a:t>
                      </a:r>
                      <a:r>
                        <a:rPr lang="en-US" altLang="ko-KR" sz="1200" spc="-60" dirty="0">
                          <a:solidFill>
                            <a:schemeClr val="tx1">
                              <a:lumMod val="65000"/>
                              <a:lumOff val="35000"/>
                            </a:schemeClr>
                          </a:solidFill>
                          <a:latin typeface="+mn-ea"/>
                        </a:rPr>
                        <a:t>)</a:t>
                      </a:r>
                      <a:r>
                        <a:rPr lang="ko-KR" altLang="en-US" sz="1200" spc="-60" dirty="0">
                          <a:solidFill>
                            <a:schemeClr val="tx1">
                              <a:lumMod val="65000"/>
                              <a:lumOff val="35000"/>
                            </a:schemeClr>
                          </a:solidFill>
                          <a:latin typeface="+mn-ea"/>
                        </a:rPr>
                        <a:t>에서 다시 생활인구가 증가</a:t>
                      </a:r>
                      <a:endParaRPr lang="en-US" altLang="ko-KR" sz="1200" spc="-60" dirty="0">
                        <a:solidFill>
                          <a:schemeClr val="tx1">
                            <a:lumMod val="65000"/>
                            <a:lumOff val="35000"/>
                          </a:schemeClr>
                        </a:solidFill>
                        <a:latin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ltLang="ko-KR" sz="1200" spc="-60" dirty="0">
                        <a:solidFill>
                          <a:schemeClr val="tx1">
                            <a:lumMod val="65000"/>
                            <a:lumOff val="35000"/>
                          </a:schemeClr>
                        </a:solidFill>
                        <a:latin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ko-KR" sz="1200" spc="-60" dirty="0">
                          <a:solidFill>
                            <a:schemeClr val="tx1">
                              <a:lumMod val="65000"/>
                              <a:lumOff val="35000"/>
                            </a:schemeClr>
                          </a:solidFill>
                          <a:latin typeface="+mn-ea"/>
                        </a:rPr>
                        <a:t>Covid 19 </a:t>
                      </a:r>
                      <a:r>
                        <a:rPr lang="ko-KR" altLang="en-US" sz="1200" spc="-60" dirty="0" err="1">
                          <a:solidFill>
                            <a:schemeClr val="tx1">
                              <a:lumMod val="65000"/>
                              <a:lumOff val="35000"/>
                            </a:schemeClr>
                          </a:solidFill>
                          <a:latin typeface="+mn-ea"/>
                        </a:rPr>
                        <a:t>일일확진자가</a:t>
                      </a:r>
                      <a:r>
                        <a:rPr lang="ko-KR" altLang="en-US" sz="1200" spc="-60" dirty="0">
                          <a:solidFill>
                            <a:schemeClr val="tx1">
                              <a:lumMod val="65000"/>
                              <a:lumOff val="35000"/>
                            </a:schemeClr>
                          </a:solidFill>
                          <a:latin typeface="+mn-ea"/>
                        </a:rPr>
                        <a:t> 줄어들면서 다시 회사로 출퇴근하는 빈도가 증가한 것으로 예상</a:t>
                      </a:r>
                      <a:endParaRPr lang="en-US" altLang="ko-KR" sz="1200" spc="-60" dirty="0">
                        <a:solidFill>
                          <a:schemeClr val="tx1">
                            <a:lumMod val="65000"/>
                            <a:lumOff val="35000"/>
                          </a:schemeClr>
                        </a:solidFill>
                        <a:latin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ltLang="ko-KR" sz="1200" spc="-60" dirty="0">
                        <a:solidFill>
                          <a:schemeClr val="tx1">
                            <a:lumMod val="65000"/>
                            <a:lumOff val="35000"/>
                          </a:schemeClr>
                        </a:solidFill>
                        <a:latin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ko-KR" sz="1200" spc="-60" dirty="0">
                          <a:solidFill>
                            <a:schemeClr val="tx1">
                              <a:lumMod val="65000"/>
                              <a:lumOff val="35000"/>
                            </a:schemeClr>
                          </a:solidFill>
                          <a:latin typeface="+mn-ea"/>
                        </a:rPr>
                        <a:t>3</a:t>
                      </a:r>
                      <a:r>
                        <a:rPr lang="ko-KR" altLang="en-US" sz="1200" spc="-60" dirty="0">
                          <a:solidFill>
                            <a:schemeClr val="tx1">
                              <a:lumMod val="65000"/>
                              <a:lumOff val="35000"/>
                            </a:schemeClr>
                          </a:solidFill>
                          <a:latin typeface="+mn-ea"/>
                        </a:rPr>
                        <a:t>월 </a:t>
                      </a:r>
                      <a:r>
                        <a:rPr lang="en-US" altLang="ko-KR" sz="1200" spc="-60" dirty="0">
                          <a:solidFill>
                            <a:schemeClr val="tx1">
                              <a:lumMod val="65000"/>
                              <a:lumOff val="35000"/>
                            </a:schemeClr>
                          </a:solidFill>
                          <a:latin typeface="+mn-ea"/>
                        </a:rPr>
                        <a:t>Covid 19 </a:t>
                      </a:r>
                      <a:r>
                        <a:rPr lang="ko-KR" altLang="en-US" sz="1200" spc="-60" dirty="0" err="1">
                          <a:solidFill>
                            <a:schemeClr val="tx1">
                              <a:lumMod val="65000"/>
                              <a:lumOff val="35000"/>
                            </a:schemeClr>
                          </a:solidFill>
                          <a:latin typeface="+mn-ea"/>
                        </a:rPr>
                        <a:t>일일확진자가</a:t>
                      </a:r>
                      <a:r>
                        <a:rPr lang="ko-KR" altLang="en-US" sz="1200" spc="-60" dirty="0">
                          <a:solidFill>
                            <a:schemeClr val="tx1">
                              <a:lumMod val="65000"/>
                              <a:lumOff val="35000"/>
                            </a:schemeClr>
                          </a:solidFill>
                          <a:latin typeface="+mn-ea"/>
                        </a:rPr>
                        <a:t> 줄면서 </a:t>
                      </a:r>
                      <a:r>
                        <a:rPr lang="en-US" altLang="ko-KR" sz="1200" spc="-60" dirty="0">
                          <a:solidFill>
                            <a:schemeClr val="tx1">
                              <a:lumMod val="65000"/>
                              <a:lumOff val="35000"/>
                            </a:schemeClr>
                          </a:solidFill>
                          <a:latin typeface="+mn-ea"/>
                        </a:rPr>
                        <a:t>1</a:t>
                      </a:r>
                      <a:r>
                        <a:rPr lang="ko-KR" altLang="en-US" sz="1200" spc="-60" dirty="0" err="1">
                          <a:solidFill>
                            <a:schemeClr val="tx1">
                              <a:lumMod val="65000"/>
                              <a:lumOff val="35000"/>
                            </a:schemeClr>
                          </a:solidFill>
                          <a:latin typeface="+mn-ea"/>
                        </a:rPr>
                        <a:t>월달과</a:t>
                      </a:r>
                      <a:r>
                        <a:rPr lang="ko-KR" altLang="en-US" sz="1200" spc="-60" dirty="0">
                          <a:solidFill>
                            <a:schemeClr val="tx1">
                              <a:lumMod val="65000"/>
                              <a:lumOff val="35000"/>
                            </a:schemeClr>
                          </a:solidFill>
                          <a:latin typeface="+mn-ea"/>
                        </a:rPr>
                        <a:t> 비슷한 수치의 그래프를 나타냄</a:t>
                      </a:r>
                      <a:endParaRPr lang="ko-KR" altLang="en-US" sz="1100" spc="-60" dirty="0">
                        <a:solidFill>
                          <a:schemeClr val="tx1">
                            <a:lumMod val="65000"/>
                            <a:lumOff val="35000"/>
                          </a:schemeClr>
                        </a:solidFill>
                        <a:latin typeface="+mn-ea"/>
                      </a:endParaRPr>
                    </a:p>
                  </a:txBody>
                  <a:tcPr marT="41564" marB="41564" anchor="ctr">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FC3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graphicFrame>
        <p:nvGraphicFramePr>
          <p:cNvPr id="27" name="표 26">
            <a:extLst>
              <a:ext uri="{FF2B5EF4-FFF2-40B4-BE49-F238E27FC236}">
                <a16:creationId xmlns:a16="http://schemas.microsoft.com/office/drawing/2014/main" id="{40B251F3-36F9-464D-946D-77F06CD305AB}"/>
              </a:ext>
            </a:extLst>
          </p:cNvPr>
          <p:cNvGraphicFramePr>
            <a:graphicFrameLocks noGrp="1"/>
          </p:cNvGraphicFramePr>
          <p:nvPr/>
        </p:nvGraphicFramePr>
        <p:xfrm>
          <a:off x="6048164" y="4148387"/>
          <a:ext cx="2952328" cy="2613079"/>
        </p:xfrm>
        <a:graphic>
          <a:graphicData uri="http://schemas.openxmlformats.org/drawingml/2006/table">
            <a:tbl>
              <a:tblPr>
                <a:tableStyleId>{5C22544A-7EE6-4342-B048-85BDC9FD1C3A}</a:tableStyleId>
              </a:tblPr>
              <a:tblGrid>
                <a:gridCol w="2952328">
                  <a:extLst>
                    <a:ext uri="{9D8B030D-6E8A-4147-A177-3AD203B41FA5}">
                      <a16:colId xmlns:a16="http://schemas.microsoft.com/office/drawing/2014/main" val="493813631"/>
                    </a:ext>
                  </a:extLst>
                </a:gridCol>
              </a:tblGrid>
              <a:tr h="358576">
                <a:tc>
                  <a:txBody>
                    <a:bodyPr/>
                    <a:lstStyle/>
                    <a:p>
                      <a:pPr algn="ctr" rtl="0"/>
                      <a:r>
                        <a:rPr lang="en-US" altLang="ko-KR" sz="1600" b="1" noProof="0" dirty="0">
                          <a:solidFill>
                            <a:schemeClr val="tx1"/>
                          </a:solidFill>
                          <a:latin typeface="맑은 고딕" panose="020B0503020000020004" pitchFamily="50" charset="-127"/>
                          <a:ea typeface="맑은 고딕" panose="020B0503020000020004" pitchFamily="50" charset="-127"/>
                        </a:rPr>
                        <a:t>4</a:t>
                      </a:r>
                      <a:r>
                        <a:rPr lang="ko-KR" altLang="en-US" sz="1600" b="1" noProof="0" dirty="0">
                          <a:solidFill>
                            <a:schemeClr val="tx1"/>
                          </a:solidFill>
                          <a:latin typeface="맑은 고딕" panose="020B0503020000020004" pitchFamily="50" charset="-127"/>
                          <a:ea typeface="맑은 고딕" panose="020B0503020000020004" pitchFamily="50" charset="-127"/>
                        </a:rPr>
                        <a:t>월</a:t>
                      </a:r>
                    </a:p>
                  </a:txBody>
                  <a:tcPr marT="41564" marB="41564">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solidFill>
                        <a:srgbClr val="7FC3B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70369641"/>
                  </a:ext>
                </a:extLst>
              </a:tr>
              <a:tr h="2254503">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ko-KR" sz="1100" spc="-60" dirty="0">
                          <a:solidFill>
                            <a:schemeClr val="tx1">
                              <a:lumMod val="65000"/>
                              <a:lumOff val="35000"/>
                            </a:schemeClr>
                          </a:solidFill>
                          <a:latin typeface="+mn-ea"/>
                        </a:rPr>
                        <a:t>3</a:t>
                      </a:r>
                      <a:r>
                        <a:rPr lang="ko-KR" altLang="en-US" sz="1100" spc="-60" dirty="0">
                          <a:solidFill>
                            <a:schemeClr val="tx1">
                              <a:lumMod val="65000"/>
                              <a:lumOff val="35000"/>
                            </a:schemeClr>
                          </a:solidFill>
                          <a:latin typeface="+mn-ea"/>
                        </a:rPr>
                        <a:t>월보다 </a:t>
                      </a:r>
                      <a:r>
                        <a:rPr lang="en-US" altLang="ko-KR" sz="1100" spc="-60" dirty="0">
                          <a:solidFill>
                            <a:schemeClr val="tx1">
                              <a:lumMod val="65000"/>
                              <a:lumOff val="35000"/>
                            </a:schemeClr>
                          </a:solidFill>
                          <a:latin typeface="+mn-ea"/>
                        </a:rPr>
                        <a:t>Covid 19 </a:t>
                      </a:r>
                      <a:r>
                        <a:rPr lang="ko-KR" altLang="en-US" sz="1100" spc="-60" dirty="0">
                          <a:solidFill>
                            <a:schemeClr val="tx1">
                              <a:lumMod val="65000"/>
                              <a:lumOff val="35000"/>
                            </a:schemeClr>
                          </a:solidFill>
                          <a:latin typeface="+mn-ea"/>
                        </a:rPr>
                        <a:t>일일 </a:t>
                      </a:r>
                      <a:r>
                        <a:rPr lang="ko-KR" altLang="en-US" sz="1100" spc="-60" dirty="0" err="1">
                          <a:solidFill>
                            <a:schemeClr val="tx1">
                              <a:lumMod val="65000"/>
                              <a:lumOff val="35000"/>
                            </a:schemeClr>
                          </a:solidFill>
                          <a:latin typeface="+mn-ea"/>
                        </a:rPr>
                        <a:t>확진자가</a:t>
                      </a:r>
                      <a:r>
                        <a:rPr lang="ko-KR" altLang="en-US" sz="1100" spc="-60" dirty="0">
                          <a:solidFill>
                            <a:schemeClr val="tx1">
                              <a:lumMod val="65000"/>
                              <a:lumOff val="35000"/>
                            </a:schemeClr>
                          </a:solidFill>
                          <a:latin typeface="+mn-ea"/>
                        </a:rPr>
                        <a:t> 감소하여 생활인구가 증가할 것으로 예상했지만</a:t>
                      </a:r>
                      <a:r>
                        <a:rPr lang="en-US" altLang="ko-KR" sz="1100" spc="-60" dirty="0">
                          <a:solidFill>
                            <a:schemeClr val="tx1">
                              <a:lumMod val="65000"/>
                              <a:lumOff val="35000"/>
                            </a:schemeClr>
                          </a:solidFill>
                          <a:latin typeface="+mn-ea"/>
                        </a:rPr>
                        <a:t>,</a:t>
                      </a:r>
                      <a:r>
                        <a:rPr lang="ko-KR" altLang="en-US" sz="1100" spc="-60" dirty="0">
                          <a:solidFill>
                            <a:schemeClr val="tx1">
                              <a:lumMod val="65000"/>
                              <a:lumOff val="35000"/>
                            </a:schemeClr>
                          </a:solidFill>
                          <a:latin typeface="+mn-ea"/>
                        </a:rPr>
                        <a:t> 송파구</a:t>
                      </a:r>
                      <a:r>
                        <a:rPr lang="en-US" altLang="ko-KR" sz="1100" spc="-60" dirty="0">
                          <a:solidFill>
                            <a:schemeClr val="tx1">
                              <a:lumMod val="65000"/>
                              <a:lumOff val="35000"/>
                            </a:schemeClr>
                          </a:solidFill>
                          <a:latin typeface="+mn-ea"/>
                        </a:rPr>
                        <a:t>(11~ 12</a:t>
                      </a:r>
                      <a:r>
                        <a:rPr lang="ko-KR" altLang="en-US" sz="1100" spc="-60" dirty="0">
                          <a:solidFill>
                            <a:schemeClr val="tx1">
                              <a:lumMod val="65000"/>
                              <a:lumOff val="35000"/>
                            </a:schemeClr>
                          </a:solidFill>
                          <a:latin typeface="+mn-ea"/>
                        </a:rPr>
                        <a:t>만</a:t>
                      </a:r>
                      <a:r>
                        <a:rPr lang="en-US" altLang="ko-KR" sz="1100" spc="-60" dirty="0">
                          <a:solidFill>
                            <a:schemeClr val="tx1">
                              <a:lumMod val="65000"/>
                              <a:lumOff val="35000"/>
                            </a:schemeClr>
                          </a:solidFill>
                          <a:latin typeface="+mn-ea"/>
                        </a:rPr>
                        <a:t>)</a:t>
                      </a:r>
                      <a:r>
                        <a:rPr lang="ko-KR" altLang="en-US" sz="1100" spc="-60" dirty="0">
                          <a:solidFill>
                            <a:schemeClr val="tx1">
                              <a:lumMod val="65000"/>
                              <a:lumOff val="35000"/>
                            </a:schemeClr>
                          </a:solidFill>
                          <a:latin typeface="+mn-ea"/>
                        </a:rPr>
                        <a:t> 생활인구가 가장 많았고</a:t>
                      </a:r>
                      <a:r>
                        <a:rPr lang="en-US" altLang="ko-KR" sz="1100" spc="-60" dirty="0">
                          <a:solidFill>
                            <a:schemeClr val="tx1">
                              <a:lumMod val="65000"/>
                              <a:lumOff val="35000"/>
                            </a:schemeClr>
                          </a:solidFill>
                          <a:latin typeface="+mn-ea"/>
                        </a:rPr>
                        <a:t>, </a:t>
                      </a:r>
                      <a:r>
                        <a:rPr lang="ko-KR" altLang="en-US" sz="1100" spc="-60" dirty="0">
                          <a:solidFill>
                            <a:schemeClr val="tx1">
                              <a:lumMod val="65000"/>
                              <a:lumOff val="35000"/>
                            </a:schemeClr>
                          </a:solidFill>
                          <a:latin typeface="+mn-ea"/>
                        </a:rPr>
                        <a:t>강남구</a:t>
                      </a:r>
                      <a:r>
                        <a:rPr lang="en-US" altLang="ko-KR" sz="1100" spc="-60" dirty="0">
                          <a:solidFill>
                            <a:schemeClr val="tx1">
                              <a:lumMod val="65000"/>
                              <a:lumOff val="35000"/>
                            </a:schemeClr>
                          </a:solidFill>
                          <a:latin typeface="+mn-ea"/>
                        </a:rPr>
                        <a:t>(</a:t>
                      </a:r>
                      <a:r>
                        <a:rPr lang="ko-KR" altLang="en-US" sz="1100" spc="-60" dirty="0">
                          <a:solidFill>
                            <a:schemeClr val="tx1">
                              <a:lumMod val="65000"/>
                              <a:lumOff val="35000"/>
                            </a:schemeClr>
                          </a:solidFill>
                          <a:latin typeface="+mn-ea"/>
                        </a:rPr>
                        <a:t> </a:t>
                      </a:r>
                      <a:r>
                        <a:rPr lang="en-US" altLang="ko-KR" sz="1100" spc="-60" dirty="0">
                          <a:solidFill>
                            <a:schemeClr val="tx1">
                              <a:lumMod val="65000"/>
                              <a:lumOff val="35000"/>
                            </a:schemeClr>
                          </a:solidFill>
                          <a:latin typeface="+mn-ea"/>
                        </a:rPr>
                        <a:t>7 ~ 12</a:t>
                      </a:r>
                      <a:r>
                        <a:rPr lang="ko-KR" altLang="en-US" sz="1100" spc="-60" dirty="0">
                          <a:solidFill>
                            <a:schemeClr val="tx1">
                              <a:lumMod val="65000"/>
                              <a:lumOff val="35000"/>
                            </a:schemeClr>
                          </a:solidFill>
                          <a:latin typeface="+mn-ea"/>
                        </a:rPr>
                        <a:t>만</a:t>
                      </a:r>
                      <a:r>
                        <a:rPr lang="en-US" altLang="ko-KR" sz="1100" spc="-60" dirty="0">
                          <a:solidFill>
                            <a:schemeClr val="tx1">
                              <a:lumMod val="65000"/>
                              <a:lumOff val="35000"/>
                            </a:schemeClr>
                          </a:solidFill>
                          <a:latin typeface="+mn-ea"/>
                        </a:rPr>
                        <a:t>)</a:t>
                      </a:r>
                      <a:r>
                        <a:rPr lang="ko-KR" altLang="en-US" sz="1100" spc="-60" dirty="0">
                          <a:solidFill>
                            <a:schemeClr val="tx1">
                              <a:lumMod val="65000"/>
                              <a:lumOff val="35000"/>
                            </a:schemeClr>
                          </a:solidFill>
                          <a:latin typeface="+mn-ea"/>
                        </a:rPr>
                        <a:t>는 </a:t>
                      </a:r>
                      <a:r>
                        <a:rPr lang="en-US" altLang="ko-KR" sz="1100" spc="-60" dirty="0">
                          <a:solidFill>
                            <a:schemeClr val="tx1">
                              <a:lumMod val="65000"/>
                              <a:lumOff val="35000"/>
                            </a:schemeClr>
                          </a:solidFill>
                          <a:latin typeface="+mn-ea"/>
                        </a:rPr>
                        <a:t>3</a:t>
                      </a:r>
                      <a:r>
                        <a:rPr lang="ko-KR" altLang="en-US" sz="1100" spc="-60" dirty="0">
                          <a:solidFill>
                            <a:schemeClr val="tx1">
                              <a:lumMod val="65000"/>
                              <a:lumOff val="35000"/>
                            </a:schemeClr>
                          </a:solidFill>
                          <a:latin typeface="+mn-ea"/>
                        </a:rPr>
                        <a:t>월보다 감소하였고 서초구</a:t>
                      </a:r>
                      <a:r>
                        <a:rPr lang="en-US" altLang="ko-KR" sz="1100" spc="-60" dirty="0">
                          <a:solidFill>
                            <a:schemeClr val="tx1">
                              <a:lumMod val="65000"/>
                              <a:lumOff val="35000"/>
                            </a:schemeClr>
                          </a:solidFill>
                          <a:latin typeface="+mn-ea"/>
                        </a:rPr>
                        <a:t>(6 ~ 10</a:t>
                      </a:r>
                      <a:r>
                        <a:rPr lang="ko-KR" altLang="en-US" sz="1100" spc="-60" dirty="0">
                          <a:solidFill>
                            <a:schemeClr val="tx1">
                              <a:lumMod val="65000"/>
                              <a:lumOff val="35000"/>
                            </a:schemeClr>
                          </a:solidFill>
                          <a:latin typeface="+mn-ea"/>
                        </a:rPr>
                        <a:t>만</a:t>
                      </a:r>
                      <a:r>
                        <a:rPr lang="en-US" altLang="ko-KR" sz="1100" spc="-60" dirty="0">
                          <a:solidFill>
                            <a:schemeClr val="tx1">
                              <a:lumMod val="65000"/>
                              <a:lumOff val="35000"/>
                            </a:schemeClr>
                          </a:solidFill>
                          <a:latin typeface="+mn-ea"/>
                        </a:rPr>
                        <a:t>)</a:t>
                      </a:r>
                      <a:r>
                        <a:rPr lang="ko-KR" altLang="en-US" sz="1100" spc="-60" dirty="0">
                          <a:solidFill>
                            <a:schemeClr val="tx1">
                              <a:lumMod val="65000"/>
                              <a:lumOff val="35000"/>
                            </a:schemeClr>
                          </a:solidFill>
                          <a:latin typeface="+mn-ea"/>
                        </a:rPr>
                        <a:t>도 감소</a:t>
                      </a:r>
                      <a:endParaRPr lang="en-US" altLang="ko-KR" sz="1100" spc="-60" dirty="0">
                        <a:solidFill>
                          <a:schemeClr val="tx1">
                            <a:lumMod val="65000"/>
                            <a:lumOff val="35000"/>
                          </a:schemeClr>
                        </a:solidFill>
                        <a:latin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ltLang="ko-KR" sz="1100" spc="-60" dirty="0">
                        <a:solidFill>
                          <a:schemeClr val="tx1">
                            <a:lumMod val="65000"/>
                            <a:lumOff val="35000"/>
                          </a:schemeClr>
                        </a:solidFill>
                        <a:latin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100" spc="-60" dirty="0">
                          <a:solidFill>
                            <a:schemeClr val="tx1">
                              <a:lumMod val="65000"/>
                              <a:lumOff val="35000"/>
                            </a:schemeClr>
                          </a:solidFill>
                          <a:latin typeface="+mn-ea"/>
                        </a:rPr>
                        <a:t>대체적으로 </a:t>
                      </a:r>
                      <a:r>
                        <a:rPr lang="en-US" altLang="ko-KR" sz="1100" spc="-60" dirty="0">
                          <a:solidFill>
                            <a:schemeClr val="tx1">
                              <a:lumMod val="65000"/>
                              <a:lumOff val="35000"/>
                            </a:schemeClr>
                          </a:solidFill>
                          <a:latin typeface="+mn-ea"/>
                        </a:rPr>
                        <a:t>3</a:t>
                      </a:r>
                      <a:r>
                        <a:rPr lang="ko-KR" altLang="en-US" sz="1100" spc="-60" dirty="0">
                          <a:solidFill>
                            <a:schemeClr val="tx1">
                              <a:lumMod val="65000"/>
                              <a:lumOff val="35000"/>
                            </a:schemeClr>
                          </a:solidFill>
                          <a:latin typeface="+mn-ea"/>
                        </a:rPr>
                        <a:t>월과 비슷한 수치를 나타냄</a:t>
                      </a:r>
                    </a:p>
                  </a:txBody>
                  <a:tcPr marT="41564" marB="41564" anchor="ctr">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FC3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sp>
        <p:nvSpPr>
          <p:cNvPr id="2" name="슬라이드 번호 개체 틀 1">
            <a:extLst>
              <a:ext uri="{FF2B5EF4-FFF2-40B4-BE49-F238E27FC236}">
                <a16:creationId xmlns:a16="http://schemas.microsoft.com/office/drawing/2014/main" id="{F2656734-9151-4DEE-8B38-2086A549D8EE}"/>
              </a:ext>
            </a:extLst>
          </p:cNvPr>
          <p:cNvSpPr>
            <a:spLocks noGrp="1"/>
          </p:cNvSpPr>
          <p:nvPr>
            <p:ph type="sldNum" sz="quarter" idx="12"/>
          </p:nvPr>
        </p:nvSpPr>
        <p:spPr>
          <a:xfrm>
            <a:off x="6971009" y="6509230"/>
            <a:ext cx="2057400" cy="232138"/>
          </a:xfrm>
        </p:spPr>
        <p:txBody>
          <a:bodyPr/>
          <a:lstStyle/>
          <a:p>
            <a:fld id="{3ABC768E-094C-1348-9D29-2163BD33EBDB}" type="slidenum">
              <a:rPr kumimoji="1" lang="ko-KR" altLang="en-US" smtClean="0"/>
              <a:pPr/>
              <a:t>35</a:t>
            </a:fld>
            <a:endParaRPr kumimoji="1" lang="ko-KR" altLang="en-US" dirty="0"/>
          </a:p>
        </p:txBody>
      </p:sp>
      <p:sp>
        <p:nvSpPr>
          <p:cNvPr id="13" name="1/2 액자 12">
            <a:extLst>
              <a:ext uri="{FF2B5EF4-FFF2-40B4-BE49-F238E27FC236}">
                <a16:creationId xmlns:a16="http://schemas.microsoft.com/office/drawing/2014/main" id="{85037B6E-2EDD-4BDE-9043-4D8E79259A01}"/>
              </a:ext>
            </a:extLst>
          </p:cNvPr>
          <p:cNvSpPr/>
          <p:nvPr/>
        </p:nvSpPr>
        <p:spPr>
          <a:xfrm rot="8216173">
            <a:off x="5516748" y="2556284"/>
            <a:ext cx="216000" cy="216000"/>
          </a:xfrm>
          <a:prstGeom prst="halfFrame">
            <a:avLst>
              <a:gd name="adj1" fmla="val 15389"/>
              <a:gd name="adj2" fmla="val 14009"/>
            </a:avLst>
          </a:prstGeom>
          <a:solidFill>
            <a:srgbClr val="00898B"/>
          </a:solidFill>
        </p:spPr>
        <p:txBody>
          <a:bodyPr wrap="square" lIns="0" tIns="0" rIns="0" bIns="0" rtlCol="0" anchor="ctr" anchorCtr="0">
            <a:noAutofit/>
          </a:bodyPr>
          <a:lstStyle/>
          <a:p>
            <a:pPr algn="ctr" latinLnBrk="0"/>
            <a:endParaRPr lang="en-US" sz="1400" spc="-150" dirty="0">
              <a:solidFill>
                <a:schemeClr val="tx1">
                  <a:lumMod val="65000"/>
                  <a:lumOff val="35000"/>
                </a:schemeClr>
              </a:solidFill>
              <a:latin typeface="+mn-ea"/>
            </a:endParaRPr>
          </a:p>
        </p:txBody>
      </p:sp>
      <p:sp>
        <p:nvSpPr>
          <p:cNvPr id="15" name="1/2 액자 14">
            <a:extLst>
              <a:ext uri="{FF2B5EF4-FFF2-40B4-BE49-F238E27FC236}">
                <a16:creationId xmlns:a16="http://schemas.microsoft.com/office/drawing/2014/main" id="{9DD50A3B-2ABB-4DF5-83E7-BE08F733876C}"/>
              </a:ext>
            </a:extLst>
          </p:cNvPr>
          <p:cNvSpPr/>
          <p:nvPr/>
        </p:nvSpPr>
        <p:spPr>
          <a:xfrm rot="8216173">
            <a:off x="5516748" y="5400600"/>
            <a:ext cx="216000" cy="216000"/>
          </a:xfrm>
          <a:prstGeom prst="halfFrame">
            <a:avLst>
              <a:gd name="adj1" fmla="val 15389"/>
              <a:gd name="adj2" fmla="val 14009"/>
            </a:avLst>
          </a:prstGeom>
          <a:solidFill>
            <a:srgbClr val="00898B"/>
          </a:solidFill>
        </p:spPr>
        <p:txBody>
          <a:bodyPr wrap="square" lIns="0" tIns="0" rIns="0" bIns="0" rtlCol="0" anchor="ctr" anchorCtr="0">
            <a:noAutofit/>
          </a:bodyPr>
          <a:lstStyle/>
          <a:p>
            <a:pPr algn="ctr" latinLnBrk="0"/>
            <a:endParaRPr lang="en-US" sz="1400" spc="-150" dirty="0">
              <a:solidFill>
                <a:schemeClr val="tx1">
                  <a:lumMod val="65000"/>
                  <a:lumOff val="35000"/>
                </a:schemeClr>
              </a:solidFill>
              <a:latin typeface="+mn-ea"/>
            </a:endParaRPr>
          </a:p>
        </p:txBody>
      </p:sp>
      <p:pic>
        <p:nvPicPr>
          <p:cNvPr id="4" name="그림 3">
            <a:extLst>
              <a:ext uri="{FF2B5EF4-FFF2-40B4-BE49-F238E27FC236}">
                <a16:creationId xmlns:a16="http://schemas.microsoft.com/office/drawing/2014/main" id="{A8D496E4-88C5-4C30-83E0-35646257F0ED}"/>
              </a:ext>
            </a:extLst>
          </p:cNvPr>
          <p:cNvPicPr>
            <a:picLocks noChangeAspect="1"/>
          </p:cNvPicPr>
          <p:nvPr/>
        </p:nvPicPr>
        <p:blipFill>
          <a:blip r:embed="rId2"/>
          <a:stretch>
            <a:fillRect/>
          </a:stretch>
        </p:blipFill>
        <p:spPr>
          <a:xfrm>
            <a:off x="199390" y="1475670"/>
            <a:ext cx="5001942" cy="2559298"/>
          </a:xfrm>
          <a:prstGeom prst="rect">
            <a:avLst/>
          </a:prstGeom>
        </p:spPr>
      </p:pic>
      <p:pic>
        <p:nvPicPr>
          <p:cNvPr id="9" name="그림 8">
            <a:extLst>
              <a:ext uri="{FF2B5EF4-FFF2-40B4-BE49-F238E27FC236}">
                <a16:creationId xmlns:a16="http://schemas.microsoft.com/office/drawing/2014/main" id="{87CE52C3-5EBB-41C8-8B95-63940EFF4864}"/>
              </a:ext>
            </a:extLst>
          </p:cNvPr>
          <p:cNvPicPr>
            <a:picLocks noChangeAspect="1"/>
          </p:cNvPicPr>
          <p:nvPr/>
        </p:nvPicPr>
        <p:blipFill>
          <a:blip r:embed="rId3"/>
          <a:stretch>
            <a:fillRect/>
          </a:stretch>
        </p:blipFill>
        <p:spPr>
          <a:xfrm>
            <a:off x="219268" y="4192229"/>
            <a:ext cx="4977533" cy="2559298"/>
          </a:xfrm>
          <a:prstGeom prst="rect">
            <a:avLst/>
          </a:prstGeom>
        </p:spPr>
      </p:pic>
    </p:spTree>
    <p:extLst>
      <p:ext uri="{BB962C8B-B14F-4D97-AF65-F5344CB8AC3E}">
        <p14:creationId xmlns:p14="http://schemas.microsoft.com/office/powerpoint/2010/main" val="322542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CFC0136D-6BC0-43AF-94FC-50A698A68502}"/>
              </a:ext>
            </a:extLst>
          </p:cNvPr>
          <p:cNvSpPr/>
          <p:nvPr/>
        </p:nvSpPr>
        <p:spPr>
          <a:xfrm>
            <a:off x="179512" y="2472105"/>
            <a:ext cx="5053390" cy="2613079"/>
          </a:xfrm>
          <a:prstGeom prst="rect">
            <a:avLst/>
          </a:prstGeom>
          <a:solidFill>
            <a:srgbClr val="FFFFFF"/>
          </a:solidFill>
          <a:ln>
            <a:solidFill>
              <a:srgbClr val="7FC3B6"/>
            </a:solidFill>
          </a:ln>
        </p:spPr>
        <p:txBody>
          <a:bodyPr wrap="squar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5" name="제목 5">
            <a:extLst>
              <a:ext uri="{FF2B5EF4-FFF2-40B4-BE49-F238E27FC236}">
                <a16:creationId xmlns:a16="http://schemas.microsoft.com/office/drawing/2014/main" id="{E2DB7B5F-BD31-4B29-9DD5-BB7DFF13E216}"/>
              </a:ext>
            </a:extLst>
          </p:cNvPr>
          <p:cNvSpPr txBox="1">
            <a:spLocks/>
          </p:cNvSpPr>
          <p:nvPr/>
        </p:nvSpPr>
        <p:spPr>
          <a:xfrm>
            <a:off x="341049" y="675546"/>
            <a:ext cx="3546875"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6 I Covid 19, </a:t>
            </a:r>
            <a:r>
              <a:rPr lang="ko-KR" altLang="en-US" sz="1400" dirty="0">
                <a:latin typeface="나눔스퀘어 Light" panose="020B0600000101010101" pitchFamily="50" charset="-127"/>
                <a:ea typeface="나눔스퀘어 Light" panose="020B0600000101010101" pitchFamily="50" charset="-127"/>
              </a:rPr>
              <a:t>인구와 배달 건수 분석</a:t>
            </a:r>
            <a:r>
              <a:rPr lang="en-US" altLang="ko-KR" sz="1400" dirty="0">
                <a:latin typeface="나눔스퀘어 Light" panose="020B0600000101010101" pitchFamily="50" charset="-127"/>
                <a:ea typeface="나눔스퀘어 Light" panose="020B0600000101010101" pitchFamily="50" charset="-127"/>
              </a:rPr>
              <a:t> </a:t>
            </a:r>
            <a:endParaRPr lang="ko-KR" altLang="en-US" sz="1400" dirty="0">
              <a:latin typeface="나눔스퀘어 Light" panose="020B0600000101010101" pitchFamily="50" charset="-127"/>
              <a:ea typeface="나눔스퀘어 Light" panose="020B0600000101010101" pitchFamily="50" charset="-127"/>
            </a:endParaRPr>
          </a:p>
        </p:txBody>
      </p:sp>
      <p:sp>
        <p:nvSpPr>
          <p:cNvPr id="6" name="제목 5">
            <a:extLst>
              <a:ext uri="{FF2B5EF4-FFF2-40B4-BE49-F238E27FC236}">
                <a16:creationId xmlns:a16="http://schemas.microsoft.com/office/drawing/2014/main" id="{CB6F5CBD-4E71-42DF-9D82-929214E97527}"/>
              </a:ext>
            </a:extLst>
          </p:cNvPr>
          <p:cNvSpPr txBox="1">
            <a:spLocks/>
          </p:cNvSpPr>
          <p:nvPr/>
        </p:nvSpPr>
        <p:spPr>
          <a:xfrm>
            <a:off x="328473" y="944724"/>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a:t>
            </a:r>
            <a:r>
              <a:rPr lang="en-US" altLang="ko-KR" sz="2400" dirty="0">
                <a:latin typeface="나눔스퀘어 ExtraBold" panose="020B0600000101010101" pitchFamily="50" charset="-127"/>
                <a:ea typeface="나눔스퀘어 ExtraBold" panose="020B0600000101010101" pitchFamily="50" charset="-127"/>
              </a:rPr>
              <a:t> </a:t>
            </a:r>
            <a:r>
              <a:rPr lang="ko-KR" altLang="en-US" sz="2400" dirty="0">
                <a:latin typeface="나눔스퀘어 ExtraBold" panose="020B0600000101010101" pitchFamily="50" charset="-127"/>
                <a:ea typeface="나눔스퀘어 ExtraBold" panose="020B0600000101010101" pitchFamily="50" charset="-127"/>
              </a:rPr>
              <a:t>서울특별시 </a:t>
            </a:r>
            <a:r>
              <a:rPr lang="en-US" altLang="ko-KR" sz="2400" dirty="0">
                <a:latin typeface="나눔스퀘어 ExtraBold" panose="020B0600000101010101" pitchFamily="50" charset="-127"/>
                <a:ea typeface="나눔스퀘어 ExtraBold" panose="020B0600000101010101" pitchFamily="50" charset="-127"/>
              </a:rPr>
              <a:t>Covid 19</a:t>
            </a:r>
            <a:r>
              <a:rPr lang="ko-KR" altLang="en-US" sz="2400" dirty="0">
                <a:latin typeface="나눔스퀘어 ExtraBold" panose="020B0600000101010101" pitchFamily="50" charset="-127"/>
                <a:ea typeface="나눔스퀘어 ExtraBold" panose="020B0600000101010101" pitchFamily="50" charset="-127"/>
              </a:rPr>
              <a:t>와 생활인구와의 관계 </a:t>
            </a:r>
            <a:r>
              <a:rPr lang="en-US" altLang="ko-KR" sz="2400" dirty="0">
                <a:latin typeface="나눔스퀘어 ExtraBold" panose="020B0600000101010101" pitchFamily="50" charset="-127"/>
                <a:ea typeface="나눔스퀘어 ExtraBold" panose="020B0600000101010101" pitchFamily="50" charset="-127"/>
              </a:rPr>
              <a:t>(</a:t>
            </a:r>
            <a:r>
              <a:rPr lang="ko-KR" altLang="en-US" sz="2400" dirty="0">
                <a:latin typeface="나눔스퀘어 ExtraBold" panose="020B0600000101010101" pitchFamily="50" charset="-127"/>
                <a:ea typeface="나눔스퀘어 ExtraBold" panose="020B0600000101010101" pitchFamily="50" charset="-127"/>
              </a:rPr>
              <a:t>주중</a:t>
            </a:r>
            <a:r>
              <a:rPr lang="en-US" altLang="ko-KR" sz="2400" dirty="0">
                <a:latin typeface="나눔스퀘어 ExtraBold" panose="020B0600000101010101" pitchFamily="50" charset="-127"/>
                <a:ea typeface="나눔스퀘어 ExtraBold" panose="020B0600000101010101" pitchFamily="50" charset="-127"/>
              </a:rPr>
              <a:t>)</a:t>
            </a:r>
          </a:p>
          <a:p>
            <a:pPr algn="l"/>
            <a:endParaRPr lang="ko-KR" altLang="en-US" sz="2400" dirty="0">
              <a:latin typeface="나눔스퀘어 ExtraBold" panose="020B0600000101010101" pitchFamily="50" charset="-127"/>
              <a:ea typeface="나눔스퀘어 ExtraBold" panose="020B0600000101010101" pitchFamily="50" charset="-127"/>
            </a:endParaRPr>
          </a:p>
        </p:txBody>
      </p:sp>
      <p:graphicFrame>
        <p:nvGraphicFramePr>
          <p:cNvPr id="27" name="표 26">
            <a:extLst>
              <a:ext uri="{FF2B5EF4-FFF2-40B4-BE49-F238E27FC236}">
                <a16:creationId xmlns:a16="http://schemas.microsoft.com/office/drawing/2014/main" id="{40B251F3-36F9-464D-946D-77F06CD305AB}"/>
              </a:ext>
            </a:extLst>
          </p:cNvPr>
          <p:cNvGraphicFramePr>
            <a:graphicFrameLocks noGrp="1"/>
          </p:cNvGraphicFramePr>
          <p:nvPr/>
        </p:nvGraphicFramePr>
        <p:xfrm>
          <a:off x="6048164" y="2466138"/>
          <a:ext cx="2952328" cy="2613079"/>
        </p:xfrm>
        <a:graphic>
          <a:graphicData uri="http://schemas.openxmlformats.org/drawingml/2006/table">
            <a:tbl>
              <a:tblPr>
                <a:tableStyleId>{5C22544A-7EE6-4342-B048-85BDC9FD1C3A}</a:tableStyleId>
              </a:tblPr>
              <a:tblGrid>
                <a:gridCol w="2952328">
                  <a:extLst>
                    <a:ext uri="{9D8B030D-6E8A-4147-A177-3AD203B41FA5}">
                      <a16:colId xmlns:a16="http://schemas.microsoft.com/office/drawing/2014/main" val="493813631"/>
                    </a:ext>
                  </a:extLst>
                </a:gridCol>
              </a:tblGrid>
              <a:tr h="358576">
                <a:tc>
                  <a:txBody>
                    <a:bodyPr/>
                    <a:lstStyle/>
                    <a:p>
                      <a:pPr algn="ctr" rtl="0"/>
                      <a:r>
                        <a:rPr lang="en-US" altLang="ko-KR" sz="1600" b="1" noProof="0" dirty="0">
                          <a:solidFill>
                            <a:schemeClr val="tx1"/>
                          </a:solidFill>
                          <a:latin typeface="맑은 고딕" panose="020B0503020000020004" pitchFamily="50" charset="-127"/>
                          <a:ea typeface="맑은 고딕" panose="020B0503020000020004" pitchFamily="50" charset="-127"/>
                        </a:rPr>
                        <a:t>5</a:t>
                      </a:r>
                      <a:r>
                        <a:rPr lang="ko-KR" altLang="en-US" sz="1600" b="1" noProof="0" dirty="0">
                          <a:solidFill>
                            <a:schemeClr val="tx1"/>
                          </a:solidFill>
                          <a:latin typeface="맑은 고딕" panose="020B0503020000020004" pitchFamily="50" charset="-127"/>
                          <a:ea typeface="맑은 고딕" panose="020B0503020000020004" pitchFamily="50" charset="-127"/>
                        </a:rPr>
                        <a:t>월</a:t>
                      </a:r>
                    </a:p>
                  </a:txBody>
                  <a:tcPr marT="41564" marB="41564">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solidFill>
                        <a:srgbClr val="7FC3B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70369641"/>
                  </a:ext>
                </a:extLst>
              </a:tr>
              <a:tr h="2254503">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ko-KR" sz="1200" spc="-60" dirty="0">
                          <a:solidFill>
                            <a:schemeClr val="tx1">
                              <a:lumMod val="65000"/>
                              <a:lumOff val="35000"/>
                            </a:schemeClr>
                          </a:solidFill>
                          <a:latin typeface="+mn-ea"/>
                        </a:rPr>
                        <a:t>Covid 19 </a:t>
                      </a:r>
                      <a:r>
                        <a:rPr lang="ko-KR" altLang="en-US" sz="1200" spc="-60" dirty="0">
                          <a:solidFill>
                            <a:schemeClr val="tx1">
                              <a:lumMod val="65000"/>
                              <a:lumOff val="35000"/>
                            </a:schemeClr>
                          </a:solidFill>
                          <a:latin typeface="+mn-ea"/>
                        </a:rPr>
                        <a:t>일일 </a:t>
                      </a:r>
                      <a:r>
                        <a:rPr lang="ko-KR" altLang="en-US" sz="1200" spc="-60" dirty="0" err="1">
                          <a:solidFill>
                            <a:schemeClr val="tx1">
                              <a:lumMod val="65000"/>
                              <a:lumOff val="35000"/>
                            </a:schemeClr>
                          </a:solidFill>
                          <a:latin typeface="+mn-ea"/>
                        </a:rPr>
                        <a:t>확진자가</a:t>
                      </a:r>
                      <a:r>
                        <a:rPr lang="ko-KR" altLang="en-US" sz="1200" spc="-60" dirty="0">
                          <a:solidFill>
                            <a:schemeClr val="tx1">
                              <a:lumMod val="65000"/>
                              <a:lumOff val="35000"/>
                            </a:schemeClr>
                          </a:solidFill>
                          <a:latin typeface="+mn-ea"/>
                        </a:rPr>
                        <a:t> 점점 줄어들면서 강남구</a:t>
                      </a:r>
                      <a:r>
                        <a:rPr lang="en-US" altLang="ko-KR" sz="1200" spc="-60" dirty="0">
                          <a:solidFill>
                            <a:schemeClr val="tx1">
                              <a:lumMod val="65000"/>
                              <a:lumOff val="35000"/>
                            </a:schemeClr>
                          </a:solidFill>
                          <a:latin typeface="+mn-ea"/>
                        </a:rPr>
                        <a:t>, </a:t>
                      </a:r>
                      <a:r>
                        <a:rPr lang="ko-KR" altLang="en-US" sz="1200" spc="-60" dirty="0">
                          <a:solidFill>
                            <a:schemeClr val="tx1">
                              <a:lumMod val="65000"/>
                              <a:lumOff val="35000"/>
                            </a:schemeClr>
                          </a:solidFill>
                          <a:latin typeface="+mn-ea"/>
                        </a:rPr>
                        <a:t>송파구의 생활인구가 이전과 비교하여 가장 높은 생활인구 수치를 나타냄</a:t>
                      </a:r>
                      <a:endParaRPr lang="en-US" altLang="ko-KR" sz="1200" spc="-60" dirty="0">
                        <a:solidFill>
                          <a:schemeClr val="tx1">
                            <a:lumMod val="65000"/>
                            <a:lumOff val="35000"/>
                          </a:schemeClr>
                        </a:solidFill>
                        <a:latin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ltLang="ko-KR" sz="1200" spc="-60" dirty="0">
                        <a:solidFill>
                          <a:schemeClr val="tx1">
                            <a:lumMod val="65000"/>
                            <a:lumOff val="35000"/>
                          </a:schemeClr>
                        </a:solidFill>
                        <a:latin typeface="+mn-ea"/>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60" dirty="0">
                          <a:solidFill>
                            <a:schemeClr val="tx1">
                              <a:lumMod val="65000"/>
                              <a:lumOff val="35000"/>
                            </a:schemeClr>
                          </a:solidFill>
                          <a:latin typeface="+mn-ea"/>
                        </a:rPr>
                        <a:t>종로구의 경우 생활인구가 이전에 비해 크게 증가하였음</a:t>
                      </a:r>
                      <a:r>
                        <a:rPr lang="en-US" altLang="ko-KR" sz="1200" spc="-60" dirty="0">
                          <a:solidFill>
                            <a:schemeClr val="tx1">
                              <a:lumMod val="65000"/>
                              <a:lumOff val="35000"/>
                            </a:schemeClr>
                          </a:solidFill>
                          <a:latin typeface="+mn-ea"/>
                        </a:rPr>
                        <a:t>. </a:t>
                      </a:r>
                      <a:r>
                        <a:rPr lang="ko-KR" altLang="en-US" sz="1200" spc="-60" dirty="0">
                          <a:solidFill>
                            <a:schemeClr val="tx1">
                              <a:lumMod val="65000"/>
                              <a:lumOff val="35000"/>
                            </a:schemeClr>
                          </a:solidFill>
                          <a:latin typeface="+mn-ea"/>
                        </a:rPr>
                        <a:t>나머지 지역은 </a:t>
                      </a:r>
                      <a:r>
                        <a:rPr lang="en-US" altLang="ko-KR" sz="1200" spc="-60" dirty="0">
                          <a:solidFill>
                            <a:schemeClr val="tx1">
                              <a:lumMod val="65000"/>
                              <a:lumOff val="35000"/>
                            </a:schemeClr>
                          </a:solidFill>
                          <a:latin typeface="+mn-ea"/>
                        </a:rPr>
                        <a:t>4</a:t>
                      </a:r>
                      <a:r>
                        <a:rPr lang="ko-KR" altLang="en-US" sz="1200" spc="-60" dirty="0">
                          <a:solidFill>
                            <a:schemeClr val="tx1">
                              <a:lumMod val="65000"/>
                              <a:lumOff val="35000"/>
                            </a:schemeClr>
                          </a:solidFill>
                          <a:latin typeface="+mn-ea"/>
                        </a:rPr>
                        <a:t>월과 비슷한 생황인구 수치를 나타냄</a:t>
                      </a:r>
                      <a:endParaRPr lang="ko-KR" altLang="en-US" sz="1100" spc="-60" dirty="0">
                        <a:solidFill>
                          <a:schemeClr val="tx1">
                            <a:lumMod val="65000"/>
                            <a:lumOff val="35000"/>
                          </a:schemeClr>
                        </a:solidFill>
                        <a:latin typeface="+mn-ea"/>
                      </a:endParaRPr>
                    </a:p>
                  </a:txBody>
                  <a:tcPr marT="41564" marB="41564" anchor="ctr">
                    <a:lnL w="12700" cap="flat" cmpd="sng" algn="ctr">
                      <a:solidFill>
                        <a:srgbClr val="7FC3B6"/>
                      </a:solidFill>
                      <a:prstDash val="solid"/>
                      <a:round/>
                      <a:headEnd type="none" w="med" len="med"/>
                      <a:tailEnd type="none" w="med" len="med"/>
                    </a:lnL>
                    <a:lnR w="12700" cap="flat" cmpd="sng" algn="ctr">
                      <a:solidFill>
                        <a:srgbClr val="7FC3B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FC3B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sp>
        <p:nvSpPr>
          <p:cNvPr id="2" name="슬라이드 번호 개체 틀 1">
            <a:extLst>
              <a:ext uri="{FF2B5EF4-FFF2-40B4-BE49-F238E27FC236}">
                <a16:creationId xmlns:a16="http://schemas.microsoft.com/office/drawing/2014/main" id="{F2656734-9151-4DEE-8B38-2086A549D8EE}"/>
              </a:ext>
            </a:extLst>
          </p:cNvPr>
          <p:cNvSpPr>
            <a:spLocks noGrp="1"/>
          </p:cNvSpPr>
          <p:nvPr>
            <p:ph type="sldNum" sz="quarter" idx="12"/>
          </p:nvPr>
        </p:nvSpPr>
        <p:spPr>
          <a:xfrm>
            <a:off x="6971009" y="6525344"/>
            <a:ext cx="2057400" cy="232138"/>
          </a:xfrm>
        </p:spPr>
        <p:txBody>
          <a:bodyPr/>
          <a:lstStyle/>
          <a:p>
            <a:fld id="{3ABC768E-094C-1348-9D29-2163BD33EBDB}" type="slidenum">
              <a:rPr kumimoji="1" lang="ko-KR" altLang="en-US" smtClean="0"/>
              <a:pPr/>
              <a:t>36</a:t>
            </a:fld>
            <a:endParaRPr kumimoji="1" lang="ko-KR" altLang="en-US" dirty="0"/>
          </a:p>
        </p:txBody>
      </p:sp>
      <p:sp>
        <p:nvSpPr>
          <p:cNvPr id="15" name="1/2 액자 14">
            <a:extLst>
              <a:ext uri="{FF2B5EF4-FFF2-40B4-BE49-F238E27FC236}">
                <a16:creationId xmlns:a16="http://schemas.microsoft.com/office/drawing/2014/main" id="{9DD50A3B-2ABB-4DF5-83E7-BE08F733876C}"/>
              </a:ext>
            </a:extLst>
          </p:cNvPr>
          <p:cNvSpPr/>
          <p:nvPr/>
        </p:nvSpPr>
        <p:spPr>
          <a:xfrm rot="8216173">
            <a:off x="5516748" y="3718351"/>
            <a:ext cx="216000" cy="216000"/>
          </a:xfrm>
          <a:prstGeom prst="halfFrame">
            <a:avLst>
              <a:gd name="adj1" fmla="val 15389"/>
              <a:gd name="adj2" fmla="val 14009"/>
            </a:avLst>
          </a:prstGeom>
          <a:solidFill>
            <a:srgbClr val="00898B"/>
          </a:solidFill>
        </p:spPr>
        <p:txBody>
          <a:bodyPr wrap="square" lIns="0" tIns="0" rIns="0" bIns="0" rtlCol="0" anchor="ctr" anchorCtr="0">
            <a:noAutofit/>
          </a:bodyPr>
          <a:lstStyle/>
          <a:p>
            <a:pPr algn="ctr" latinLnBrk="0"/>
            <a:endParaRPr lang="en-US" sz="1400" spc="-150" dirty="0">
              <a:solidFill>
                <a:schemeClr val="tx1">
                  <a:lumMod val="65000"/>
                  <a:lumOff val="35000"/>
                </a:schemeClr>
              </a:solidFill>
              <a:latin typeface="+mn-ea"/>
            </a:endParaRPr>
          </a:p>
        </p:txBody>
      </p:sp>
      <p:pic>
        <p:nvPicPr>
          <p:cNvPr id="4" name="그림 3">
            <a:extLst>
              <a:ext uri="{FF2B5EF4-FFF2-40B4-BE49-F238E27FC236}">
                <a16:creationId xmlns:a16="http://schemas.microsoft.com/office/drawing/2014/main" id="{3C639AFE-C906-423E-8D0E-1899DCB5EB08}"/>
              </a:ext>
            </a:extLst>
          </p:cNvPr>
          <p:cNvPicPr>
            <a:picLocks noChangeAspect="1"/>
          </p:cNvPicPr>
          <p:nvPr/>
        </p:nvPicPr>
        <p:blipFill>
          <a:blip r:embed="rId2"/>
          <a:stretch>
            <a:fillRect/>
          </a:stretch>
        </p:blipFill>
        <p:spPr>
          <a:xfrm>
            <a:off x="204866" y="2545027"/>
            <a:ext cx="4996466" cy="2520280"/>
          </a:xfrm>
          <a:prstGeom prst="rect">
            <a:avLst/>
          </a:prstGeom>
        </p:spPr>
      </p:pic>
    </p:spTree>
    <p:extLst>
      <p:ext uri="{BB962C8B-B14F-4D97-AF65-F5344CB8AC3E}">
        <p14:creationId xmlns:p14="http://schemas.microsoft.com/office/powerpoint/2010/main" val="3912321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CFC0136D-6BC0-43AF-94FC-50A698A68502}"/>
              </a:ext>
            </a:extLst>
          </p:cNvPr>
          <p:cNvSpPr/>
          <p:nvPr/>
        </p:nvSpPr>
        <p:spPr>
          <a:xfrm>
            <a:off x="55374" y="1703553"/>
            <a:ext cx="2695355" cy="2168332"/>
          </a:xfrm>
          <a:prstGeom prst="rect">
            <a:avLst/>
          </a:prstGeom>
          <a:solidFill>
            <a:srgbClr val="FFFFFF"/>
          </a:solidFill>
          <a:ln>
            <a:solidFill>
              <a:srgbClr val="7FC3B6"/>
            </a:solidFill>
          </a:ln>
        </p:spPr>
        <p:txBody>
          <a:bodyPr wrap="squar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5" name="제목 5">
            <a:extLst>
              <a:ext uri="{FF2B5EF4-FFF2-40B4-BE49-F238E27FC236}">
                <a16:creationId xmlns:a16="http://schemas.microsoft.com/office/drawing/2014/main" id="{E2DB7B5F-BD31-4B29-9DD5-BB7DFF13E216}"/>
              </a:ext>
            </a:extLst>
          </p:cNvPr>
          <p:cNvSpPr txBox="1">
            <a:spLocks/>
          </p:cNvSpPr>
          <p:nvPr/>
        </p:nvSpPr>
        <p:spPr>
          <a:xfrm>
            <a:off x="341049" y="675546"/>
            <a:ext cx="3546875"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6 I Covid 19, </a:t>
            </a:r>
            <a:r>
              <a:rPr lang="ko-KR" altLang="en-US" sz="1400" dirty="0">
                <a:latin typeface="나눔스퀘어 Light" panose="020B0600000101010101" pitchFamily="50" charset="-127"/>
                <a:ea typeface="나눔스퀘어 Light" panose="020B0600000101010101" pitchFamily="50" charset="-127"/>
              </a:rPr>
              <a:t>인구와 배달 건수 분석</a:t>
            </a:r>
            <a:r>
              <a:rPr lang="en-US" altLang="ko-KR" sz="1400" dirty="0">
                <a:latin typeface="나눔스퀘어 Light" panose="020B0600000101010101" pitchFamily="50" charset="-127"/>
                <a:ea typeface="나눔스퀘어 Light" panose="020B0600000101010101" pitchFamily="50" charset="-127"/>
              </a:rPr>
              <a:t> </a:t>
            </a:r>
            <a:endParaRPr lang="ko-KR" altLang="en-US" sz="1400" dirty="0">
              <a:latin typeface="나눔스퀘어 Light" panose="020B0600000101010101" pitchFamily="50" charset="-127"/>
              <a:ea typeface="나눔스퀘어 Light" panose="020B0600000101010101" pitchFamily="50" charset="-127"/>
            </a:endParaRPr>
          </a:p>
        </p:txBody>
      </p:sp>
      <p:sp>
        <p:nvSpPr>
          <p:cNvPr id="6" name="제목 5">
            <a:extLst>
              <a:ext uri="{FF2B5EF4-FFF2-40B4-BE49-F238E27FC236}">
                <a16:creationId xmlns:a16="http://schemas.microsoft.com/office/drawing/2014/main" id="{CB6F5CBD-4E71-42DF-9D82-929214E97527}"/>
              </a:ext>
            </a:extLst>
          </p:cNvPr>
          <p:cNvSpPr txBox="1">
            <a:spLocks/>
          </p:cNvSpPr>
          <p:nvPr/>
        </p:nvSpPr>
        <p:spPr>
          <a:xfrm>
            <a:off x="328473" y="944724"/>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▲구로구 생활인구 배달건수 관계성 </a:t>
            </a:r>
            <a:r>
              <a:rPr lang="en-US" altLang="ko-KR" sz="2400" dirty="0">
                <a:latin typeface="나눔스퀘어 ExtraBold" panose="020B0600000101010101" pitchFamily="50" charset="-127"/>
                <a:ea typeface="나눔스퀘어 ExtraBold" panose="020B0600000101010101" pitchFamily="50" charset="-127"/>
              </a:rPr>
              <a:t>(</a:t>
            </a:r>
            <a:r>
              <a:rPr lang="ko-KR" altLang="en-US" sz="2400" dirty="0">
                <a:latin typeface="나눔스퀘어 ExtraBold" panose="020B0600000101010101" pitchFamily="50" charset="-127"/>
                <a:ea typeface="나눔스퀘어 ExtraBold" panose="020B0600000101010101" pitchFamily="50" charset="-127"/>
              </a:rPr>
              <a:t>주말</a:t>
            </a:r>
            <a:r>
              <a:rPr lang="en-US" altLang="ko-KR" sz="2400" dirty="0">
                <a:latin typeface="나눔스퀘어 ExtraBold" panose="020B0600000101010101" pitchFamily="50" charset="-127"/>
                <a:ea typeface="나눔스퀘어 ExtraBold" panose="020B0600000101010101" pitchFamily="50" charset="-127"/>
              </a:rPr>
              <a:t>)</a:t>
            </a:r>
          </a:p>
          <a:p>
            <a:pPr algn="l"/>
            <a:endParaRPr lang="ko-KR" altLang="en-US" sz="2400" dirty="0">
              <a:latin typeface="나눔스퀘어 ExtraBold" panose="020B0600000101010101" pitchFamily="50" charset="-127"/>
              <a:ea typeface="나눔스퀘어 ExtraBold" panose="020B0600000101010101" pitchFamily="50" charset="-127"/>
            </a:endParaRPr>
          </a:p>
        </p:txBody>
      </p:sp>
      <p:sp>
        <p:nvSpPr>
          <p:cNvPr id="2" name="슬라이드 번호 개체 틀 1">
            <a:extLst>
              <a:ext uri="{FF2B5EF4-FFF2-40B4-BE49-F238E27FC236}">
                <a16:creationId xmlns:a16="http://schemas.microsoft.com/office/drawing/2014/main" id="{F2656734-9151-4DEE-8B38-2086A549D8EE}"/>
              </a:ext>
            </a:extLst>
          </p:cNvPr>
          <p:cNvSpPr>
            <a:spLocks noGrp="1"/>
          </p:cNvSpPr>
          <p:nvPr>
            <p:ph type="sldNum" sz="quarter" idx="12"/>
          </p:nvPr>
        </p:nvSpPr>
        <p:spPr>
          <a:xfrm>
            <a:off x="6971009" y="6525344"/>
            <a:ext cx="2057400" cy="232138"/>
          </a:xfrm>
        </p:spPr>
        <p:txBody>
          <a:bodyPr/>
          <a:lstStyle/>
          <a:p>
            <a:fld id="{3ABC768E-094C-1348-9D29-2163BD33EBDB}" type="slidenum">
              <a:rPr kumimoji="1" lang="ko-KR" altLang="en-US" smtClean="0"/>
              <a:pPr/>
              <a:t>37</a:t>
            </a:fld>
            <a:endParaRPr kumimoji="1" lang="ko-KR" altLang="en-US" dirty="0"/>
          </a:p>
        </p:txBody>
      </p:sp>
      <p:sp>
        <p:nvSpPr>
          <p:cNvPr id="15" name="1/2 액자 14">
            <a:extLst>
              <a:ext uri="{FF2B5EF4-FFF2-40B4-BE49-F238E27FC236}">
                <a16:creationId xmlns:a16="http://schemas.microsoft.com/office/drawing/2014/main" id="{9DD50A3B-2ABB-4DF5-83E7-BE08F733876C}"/>
              </a:ext>
            </a:extLst>
          </p:cNvPr>
          <p:cNvSpPr/>
          <p:nvPr/>
        </p:nvSpPr>
        <p:spPr>
          <a:xfrm rot="8216173">
            <a:off x="2836326" y="2679718"/>
            <a:ext cx="216000" cy="216000"/>
          </a:xfrm>
          <a:prstGeom prst="halfFrame">
            <a:avLst>
              <a:gd name="adj1" fmla="val 15389"/>
              <a:gd name="adj2" fmla="val 14009"/>
            </a:avLst>
          </a:prstGeom>
          <a:solidFill>
            <a:srgbClr val="00898B"/>
          </a:solidFill>
        </p:spPr>
        <p:txBody>
          <a:bodyPr wrap="square" lIns="0" tIns="0" rIns="0" bIns="0" rtlCol="0" anchor="ctr" anchorCtr="0">
            <a:noAutofit/>
          </a:bodyPr>
          <a:lstStyle/>
          <a:p>
            <a:pPr algn="ctr" latinLnBrk="0"/>
            <a:endParaRPr lang="en-US" sz="1400" spc="-150" dirty="0">
              <a:solidFill>
                <a:schemeClr val="tx1">
                  <a:lumMod val="65000"/>
                  <a:lumOff val="35000"/>
                </a:schemeClr>
              </a:solidFill>
              <a:latin typeface="+mn-ea"/>
            </a:endParaRPr>
          </a:p>
        </p:txBody>
      </p:sp>
      <p:pic>
        <p:nvPicPr>
          <p:cNvPr id="7" name="그림 6">
            <a:extLst>
              <a:ext uri="{FF2B5EF4-FFF2-40B4-BE49-F238E27FC236}">
                <a16:creationId xmlns:a16="http://schemas.microsoft.com/office/drawing/2014/main" id="{902894B4-6F0D-41AD-891B-CE25FC387F16}"/>
              </a:ext>
            </a:extLst>
          </p:cNvPr>
          <p:cNvPicPr>
            <a:picLocks noChangeAspect="1"/>
          </p:cNvPicPr>
          <p:nvPr/>
        </p:nvPicPr>
        <p:blipFill>
          <a:blip r:embed="rId2"/>
          <a:stretch>
            <a:fillRect/>
          </a:stretch>
        </p:blipFill>
        <p:spPr>
          <a:xfrm>
            <a:off x="96168" y="1738184"/>
            <a:ext cx="2625149" cy="2099069"/>
          </a:xfrm>
          <a:prstGeom prst="rect">
            <a:avLst/>
          </a:prstGeom>
        </p:spPr>
      </p:pic>
      <p:sp>
        <p:nvSpPr>
          <p:cNvPr id="18" name="직사각형 17">
            <a:extLst>
              <a:ext uri="{FF2B5EF4-FFF2-40B4-BE49-F238E27FC236}">
                <a16:creationId xmlns:a16="http://schemas.microsoft.com/office/drawing/2014/main" id="{539BBABC-093D-4E0B-B69F-127868C04F49}"/>
              </a:ext>
            </a:extLst>
          </p:cNvPr>
          <p:cNvSpPr/>
          <p:nvPr/>
        </p:nvSpPr>
        <p:spPr>
          <a:xfrm>
            <a:off x="3187722" y="1692716"/>
            <a:ext cx="2695355" cy="2168332"/>
          </a:xfrm>
          <a:prstGeom prst="rect">
            <a:avLst/>
          </a:prstGeom>
          <a:solidFill>
            <a:srgbClr val="FFFFFF"/>
          </a:solidFill>
          <a:ln>
            <a:solidFill>
              <a:srgbClr val="7FC3B6"/>
            </a:solidFill>
          </a:ln>
        </p:spPr>
        <p:txBody>
          <a:bodyPr wrap="squar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19" name="1/2 액자 18">
            <a:extLst>
              <a:ext uri="{FF2B5EF4-FFF2-40B4-BE49-F238E27FC236}">
                <a16:creationId xmlns:a16="http://schemas.microsoft.com/office/drawing/2014/main" id="{06AB9B3B-636B-451E-946F-94746697797B}"/>
              </a:ext>
            </a:extLst>
          </p:cNvPr>
          <p:cNvSpPr/>
          <p:nvPr/>
        </p:nvSpPr>
        <p:spPr>
          <a:xfrm rot="8216173">
            <a:off x="5984800" y="2681560"/>
            <a:ext cx="216000" cy="216000"/>
          </a:xfrm>
          <a:prstGeom prst="halfFrame">
            <a:avLst>
              <a:gd name="adj1" fmla="val 15389"/>
              <a:gd name="adj2" fmla="val 14009"/>
            </a:avLst>
          </a:prstGeom>
          <a:solidFill>
            <a:srgbClr val="00898B"/>
          </a:solidFill>
        </p:spPr>
        <p:txBody>
          <a:bodyPr wrap="square" lIns="0" tIns="0" rIns="0" bIns="0" rtlCol="0" anchor="ctr" anchorCtr="0">
            <a:noAutofit/>
          </a:bodyPr>
          <a:lstStyle/>
          <a:p>
            <a:pPr algn="ctr" latinLnBrk="0"/>
            <a:endParaRPr lang="en-US" sz="1400" spc="-150" dirty="0">
              <a:solidFill>
                <a:schemeClr val="tx1">
                  <a:lumMod val="65000"/>
                  <a:lumOff val="35000"/>
                </a:schemeClr>
              </a:solidFill>
              <a:latin typeface="+mn-ea"/>
            </a:endParaRPr>
          </a:p>
        </p:txBody>
      </p:sp>
      <p:sp>
        <p:nvSpPr>
          <p:cNvPr id="20" name="직사각형 19">
            <a:extLst>
              <a:ext uri="{FF2B5EF4-FFF2-40B4-BE49-F238E27FC236}">
                <a16:creationId xmlns:a16="http://schemas.microsoft.com/office/drawing/2014/main" id="{D9DA47C1-F3F0-420D-9E45-34C43A9BABC0}"/>
              </a:ext>
            </a:extLst>
          </p:cNvPr>
          <p:cNvSpPr/>
          <p:nvPr/>
        </p:nvSpPr>
        <p:spPr>
          <a:xfrm>
            <a:off x="6356074" y="1664804"/>
            <a:ext cx="2695355" cy="2168332"/>
          </a:xfrm>
          <a:prstGeom prst="rect">
            <a:avLst/>
          </a:prstGeom>
          <a:solidFill>
            <a:srgbClr val="FFFFFF"/>
          </a:solidFill>
          <a:ln>
            <a:solidFill>
              <a:srgbClr val="7FC3B6"/>
            </a:solidFill>
          </a:ln>
        </p:spPr>
        <p:txBody>
          <a:bodyPr wrap="squar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37" name="직사각형 36">
            <a:extLst>
              <a:ext uri="{FF2B5EF4-FFF2-40B4-BE49-F238E27FC236}">
                <a16:creationId xmlns:a16="http://schemas.microsoft.com/office/drawing/2014/main" id="{FDF6742B-73EE-425F-9945-7A6957B7F297}"/>
              </a:ext>
            </a:extLst>
          </p:cNvPr>
          <p:cNvSpPr/>
          <p:nvPr/>
        </p:nvSpPr>
        <p:spPr>
          <a:xfrm>
            <a:off x="990937" y="4329100"/>
            <a:ext cx="2695355" cy="2168332"/>
          </a:xfrm>
          <a:prstGeom prst="rect">
            <a:avLst/>
          </a:prstGeom>
          <a:solidFill>
            <a:srgbClr val="FFFFFF"/>
          </a:solidFill>
          <a:ln>
            <a:solidFill>
              <a:srgbClr val="7FC3B6"/>
            </a:solidFill>
          </a:ln>
        </p:spPr>
        <p:txBody>
          <a:bodyPr wrap="squar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42" name="직사각형 41">
            <a:extLst>
              <a:ext uri="{FF2B5EF4-FFF2-40B4-BE49-F238E27FC236}">
                <a16:creationId xmlns:a16="http://schemas.microsoft.com/office/drawing/2014/main" id="{DC2A4A2A-D8A1-49B0-BCAA-31EB5D004C38}"/>
              </a:ext>
            </a:extLst>
          </p:cNvPr>
          <p:cNvSpPr/>
          <p:nvPr/>
        </p:nvSpPr>
        <p:spPr>
          <a:xfrm>
            <a:off x="5297025" y="4329100"/>
            <a:ext cx="2695355" cy="2168332"/>
          </a:xfrm>
          <a:prstGeom prst="rect">
            <a:avLst/>
          </a:prstGeom>
          <a:solidFill>
            <a:srgbClr val="FFFFFF"/>
          </a:solidFill>
          <a:ln>
            <a:solidFill>
              <a:srgbClr val="7FC3B6"/>
            </a:solidFill>
          </a:ln>
        </p:spPr>
        <p:txBody>
          <a:bodyPr wrap="squar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43" name="1/2 액자 42">
            <a:extLst>
              <a:ext uri="{FF2B5EF4-FFF2-40B4-BE49-F238E27FC236}">
                <a16:creationId xmlns:a16="http://schemas.microsoft.com/office/drawing/2014/main" id="{FE20D856-7821-4808-93B1-8B879953D6BC}"/>
              </a:ext>
            </a:extLst>
          </p:cNvPr>
          <p:cNvSpPr/>
          <p:nvPr/>
        </p:nvSpPr>
        <p:spPr>
          <a:xfrm rot="8216173">
            <a:off x="4383658" y="5152618"/>
            <a:ext cx="216000" cy="216000"/>
          </a:xfrm>
          <a:prstGeom prst="halfFrame">
            <a:avLst>
              <a:gd name="adj1" fmla="val 15389"/>
              <a:gd name="adj2" fmla="val 14009"/>
            </a:avLst>
          </a:prstGeom>
          <a:solidFill>
            <a:srgbClr val="00898B"/>
          </a:solidFill>
        </p:spPr>
        <p:txBody>
          <a:bodyPr wrap="square" lIns="0" tIns="0" rIns="0" bIns="0" rtlCol="0" anchor="ctr" anchorCtr="0">
            <a:noAutofit/>
          </a:bodyPr>
          <a:lstStyle/>
          <a:p>
            <a:pPr algn="ctr" latinLnBrk="0"/>
            <a:endParaRPr lang="en-US" sz="1400" spc="-150" dirty="0">
              <a:solidFill>
                <a:schemeClr val="tx1">
                  <a:lumMod val="65000"/>
                  <a:lumOff val="35000"/>
                </a:schemeClr>
              </a:solidFill>
              <a:latin typeface="+mn-ea"/>
            </a:endParaRPr>
          </a:p>
        </p:txBody>
      </p:sp>
      <p:pic>
        <p:nvPicPr>
          <p:cNvPr id="45" name="그림 44">
            <a:extLst>
              <a:ext uri="{FF2B5EF4-FFF2-40B4-BE49-F238E27FC236}">
                <a16:creationId xmlns:a16="http://schemas.microsoft.com/office/drawing/2014/main" id="{EA4DB0AB-5692-467D-B071-A13B5573F273}"/>
              </a:ext>
            </a:extLst>
          </p:cNvPr>
          <p:cNvPicPr>
            <a:picLocks noChangeAspect="1"/>
          </p:cNvPicPr>
          <p:nvPr/>
        </p:nvPicPr>
        <p:blipFill>
          <a:blip r:embed="rId3"/>
          <a:stretch>
            <a:fillRect/>
          </a:stretch>
        </p:blipFill>
        <p:spPr>
          <a:xfrm>
            <a:off x="3223726" y="1750500"/>
            <a:ext cx="2622252" cy="2062758"/>
          </a:xfrm>
          <a:prstGeom prst="rect">
            <a:avLst/>
          </a:prstGeom>
        </p:spPr>
      </p:pic>
      <p:pic>
        <p:nvPicPr>
          <p:cNvPr id="47" name="그림 46">
            <a:extLst>
              <a:ext uri="{FF2B5EF4-FFF2-40B4-BE49-F238E27FC236}">
                <a16:creationId xmlns:a16="http://schemas.microsoft.com/office/drawing/2014/main" id="{781BD63C-B38E-4B0C-BC01-DA6B6A903501}"/>
              </a:ext>
            </a:extLst>
          </p:cNvPr>
          <p:cNvPicPr>
            <a:picLocks noChangeAspect="1"/>
          </p:cNvPicPr>
          <p:nvPr/>
        </p:nvPicPr>
        <p:blipFill>
          <a:blip r:embed="rId4"/>
          <a:stretch>
            <a:fillRect/>
          </a:stretch>
        </p:blipFill>
        <p:spPr>
          <a:xfrm>
            <a:off x="6390135" y="1679713"/>
            <a:ext cx="2644109" cy="2133545"/>
          </a:xfrm>
          <a:prstGeom prst="rect">
            <a:avLst/>
          </a:prstGeom>
        </p:spPr>
      </p:pic>
      <p:pic>
        <p:nvPicPr>
          <p:cNvPr id="49" name="그림 48">
            <a:extLst>
              <a:ext uri="{FF2B5EF4-FFF2-40B4-BE49-F238E27FC236}">
                <a16:creationId xmlns:a16="http://schemas.microsoft.com/office/drawing/2014/main" id="{9F7B6C9C-4D77-45EA-A072-11BD9340B056}"/>
              </a:ext>
            </a:extLst>
          </p:cNvPr>
          <p:cNvPicPr>
            <a:picLocks noChangeAspect="1"/>
          </p:cNvPicPr>
          <p:nvPr/>
        </p:nvPicPr>
        <p:blipFill>
          <a:blip r:embed="rId5"/>
          <a:stretch>
            <a:fillRect/>
          </a:stretch>
        </p:blipFill>
        <p:spPr>
          <a:xfrm>
            <a:off x="1030693" y="4387609"/>
            <a:ext cx="2608955" cy="2072744"/>
          </a:xfrm>
          <a:prstGeom prst="rect">
            <a:avLst/>
          </a:prstGeom>
        </p:spPr>
      </p:pic>
      <p:pic>
        <p:nvPicPr>
          <p:cNvPr id="51" name="그림 50">
            <a:extLst>
              <a:ext uri="{FF2B5EF4-FFF2-40B4-BE49-F238E27FC236}">
                <a16:creationId xmlns:a16="http://schemas.microsoft.com/office/drawing/2014/main" id="{9DB58636-E2FA-4073-9756-886B1A5550B2}"/>
              </a:ext>
            </a:extLst>
          </p:cNvPr>
          <p:cNvPicPr>
            <a:picLocks noChangeAspect="1"/>
          </p:cNvPicPr>
          <p:nvPr/>
        </p:nvPicPr>
        <p:blipFill>
          <a:blip r:embed="rId6"/>
          <a:stretch>
            <a:fillRect/>
          </a:stretch>
        </p:blipFill>
        <p:spPr>
          <a:xfrm>
            <a:off x="5312744" y="4417168"/>
            <a:ext cx="2637556" cy="2070325"/>
          </a:xfrm>
          <a:prstGeom prst="rect">
            <a:avLst/>
          </a:prstGeom>
        </p:spPr>
      </p:pic>
    </p:spTree>
    <p:extLst>
      <p:ext uri="{BB962C8B-B14F-4D97-AF65-F5344CB8AC3E}">
        <p14:creationId xmlns:p14="http://schemas.microsoft.com/office/powerpoint/2010/main" val="891943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CFC0136D-6BC0-43AF-94FC-50A698A68502}"/>
              </a:ext>
            </a:extLst>
          </p:cNvPr>
          <p:cNvSpPr/>
          <p:nvPr/>
        </p:nvSpPr>
        <p:spPr>
          <a:xfrm>
            <a:off x="55374" y="1703553"/>
            <a:ext cx="2695355" cy="2168332"/>
          </a:xfrm>
          <a:prstGeom prst="rect">
            <a:avLst/>
          </a:prstGeom>
          <a:solidFill>
            <a:srgbClr val="FFFFFF"/>
          </a:solidFill>
          <a:ln>
            <a:solidFill>
              <a:srgbClr val="7FC3B6"/>
            </a:solidFill>
          </a:ln>
        </p:spPr>
        <p:txBody>
          <a:bodyPr wrap="squar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5" name="제목 5">
            <a:extLst>
              <a:ext uri="{FF2B5EF4-FFF2-40B4-BE49-F238E27FC236}">
                <a16:creationId xmlns:a16="http://schemas.microsoft.com/office/drawing/2014/main" id="{E2DB7B5F-BD31-4B29-9DD5-BB7DFF13E216}"/>
              </a:ext>
            </a:extLst>
          </p:cNvPr>
          <p:cNvSpPr txBox="1">
            <a:spLocks/>
          </p:cNvSpPr>
          <p:nvPr/>
        </p:nvSpPr>
        <p:spPr>
          <a:xfrm>
            <a:off x="341049" y="675546"/>
            <a:ext cx="3546875"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6 I Covid 19, </a:t>
            </a:r>
            <a:r>
              <a:rPr lang="ko-KR" altLang="en-US" sz="1400" dirty="0">
                <a:latin typeface="나눔스퀘어 Light" panose="020B0600000101010101" pitchFamily="50" charset="-127"/>
                <a:ea typeface="나눔스퀘어 Light" panose="020B0600000101010101" pitchFamily="50" charset="-127"/>
              </a:rPr>
              <a:t>인구와 배달 건수 분석</a:t>
            </a:r>
            <a:r>
              <a:rPr lang="en-US" altLang="ko-KR" sz="1400" dirty="0">
                <a:latin typeface="나눔스퀘어 Light" panose="020B0600000101010101" pitchFamily="50" charset="-127"/>
                <a:ea typeface="나눔스퀘어 Light" panose="020B0600000101010101" pitchFamily="50" charset="-127"/>
              </a:rPr>
              <a:t> </a:t>
            </a:r>
            <a:endParaRPr lang="ko-KR" altLang="en-US" sz="1400" dirty="0">
              <a:latin typeface="나눔스퀘어 Light" panose="020B0600000101010101" pitchFamily="50" charset="-127"/>
              <a:ea typeface="나눔스퀘어 Light" panose="020B0600000101010101" pitchFamily="50" charset="-127"/>
            </a:endParaRPr>
          </a:p>
        </p:txBody>
      </p:sp>
      <p:sp>
        <p:nvSpPr>
          <p:cNvPr id="6" name="제목 5">
            <a:extLst>
              <a:ext uri="{FF2B5EF4-FFF2-40B4-BE49-F238E27FC236}">
                <a16:creationId xmlns:a16="http://schemas.microsoft.com/office/drawing/2014/main" id="{CB6F5CBD-4E71-42DF-9D82-929214E97527}"/>
              </a:ext>
            </a:extLst>
          </p:cNvPr>
          <p:cNvSpPr txBox="1">
            <a:spLocks/>
          </p:cNvSpPr>
          <p:nvPr/>
        </p:nvSpPr>
        <p:spPr>
          <a:xfrm>
            <a:off x="328473" y="944724"/>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▲구로구 생활인구 배달건수 관계성 </a:t>
            </a:r>
            <a:r>
              <a:rPr lang="en-US" altLang="ko-KR" sz="2400" dirty="0">
                <a:latin typeface="나눔스퀘어 ExtraBold" panose="020B0600000101010101" pitchFamily="50" charset="-127"/>
                <a:ea typeface="나눔스퀘어 ExtraBold" panose="020B0600000101010101" pitchFamily="50" charset="-127"/>
              </a:rPr>
              <a:t>(</a:t>
            </a:r>
            <a:r>
              <a:rPr lang="ko-KR" altLang="en-US" sz="2400" dirty="0">
                <a:latin typeface="나눔스퀘어 ExtraBold" panose="020B0600000101010101" pitchFamily="50" charset="-127"/>
                <a:ea typeface="나눔스퀘어 ExtraBold" panose="020B0600000101010101" pitchFamily="50" charset="-127"/>
              </a:rPr>
              <a:t>주중</a:t>
            </a:r>
            <a:r>
              <a:rPr lang="en-US" altLang="ko-KR" sz="2400" dirty="0">
                <a:latin typeface="나눔스퀘어 ExtraBold" panose="020B0600000101010101" pitchFamily="50" charset="-127"/>
                <a:ea typeface="나눔스퀘어 ExtraBold" panose="020B0600000101010101" pitchFamily="50" charset="-127"/>
              </a:rPr>
              <a:t>)</a:t>
            </a:r>
          </a:p>
          <a:p>
            <a:pPr algn="l"/>
            <a:endParaRPr lang="ko-KR" altLang="en-US" sz="2400" dirty="0">
              <a:latin typeface="나눔스퀘어 ExtraBold" panose="020B0600000101010101" pitchFamily="50" charset="-127"/>
              <a:ea typeface="나눔스퀘어 ExtraBold" panose="020B0600000101010101" pitchFamily="50" charset="-127"/>
            </a:endParaRPr>
          </a:p>
        </p:txBody>
      </p:sp>
      <p:sp>
        <p:nvSpPr>
          <p:cNvPr id="2" name="슬라이드 번호 개체 틀 1">
            <a:extLst>
              <a:ext uri="{FF2B5EF4-FFF2-40B4-BE49-F238E27FC236}">
                <a16:creationId xmlns:a16="http://schemas.microsoft.com/office/drawing/2014/main" id="{F2656734-9151-4DEE-8B38-2086A549D8EE}"/>
              </a:ext>
            </a:extLst>
          </p:cNvPr>
          <p:cNvSpPr>
            <a:spLocks noGrp="1"/>
          </p:cNvSpPr>
          <p:nvPr>
            <p:ph type="sldNum" sz="quarter" idx="12"/>
          </p:nvPr>
        </p:nvSpPr>
        <p:spPr>
          <a:xfrm>
            <a:off x="6971009" y="6525344"/>
            <a:ext cx="2057400" cy="232138"/>
          </a:xfrm>
        </p:spPr>
        <p:txBody>
          <a:bodyPr/>
          <a:lstStyle/>
          <a:p>
            <a:fld id="{3ABC768E-094C-1348-9D29-2163BD33EBDB}" type="slidenum">
              <a:rPr kumimoji="1" lang="ko-KR" altLang="en-US" smtClean="0"/>
              <a:pPr/>
              <a:t>38</a:t>
            </a:fld>
            <a:endParaRPr kumimoji="1" lang="ko-KR" altLang="en-US" dirty="0"/>
          </a:p>
        </p:txBody>
      </p:sp>
      <p:sp>
        <p:nvSpPr>
          <p:cNvPr id="15" name="1/2 액자 14">
            <a:extLst>
              <a:ext uri="{FF2B5EF4-FFF2-40B4-BE49-F238E27FC236}">
                <a16:creationId xmlns:a16="http://schemas.microsoft.com/office/drawing/2014/main" id="{9DD50A3B-2ABB-4DF5-83E7-BE08F733876C}"/>
              </a:ext>
            </a:extLst>
          </p:cNvPr>
          <p:cNvSpPr/>
          <p:nvPr/>
        </p:nvSpPr>
        <p:spPr>
          <a:xfrm rot="8216173">
            <a:off x="2836326" y="2679718"/>
            <a:ext cx="216000" cy="216000"/>
          </a:xfrm>
          <a:prstGeom prst="halfFrame">
            <a:avLst>
              <a:gd name="adj1" fmla="val 15389"/>
              <a:gd name="adj2" fmla="val 14009"/>
            </a:avLst>
          </a:prstGeom>
          <a:solidFill>
            <a:srgbClr val="00898B"/>
          </a:solidFill>
        </p:spPr>
        <p:txBody>
          <a:bodyPr wrap="square" lIns="0" tIns="0" rIns="0" bIns="0" rtlCol="0" anchor="ctr" anchorCtr="0">
            <a:noAutofit/>
          </a:bodyPr>
          <a:lstStyle/>
          <a:p>
            <a:pPr algn="ctr" latinLnBrk="0"/>
            <a:endParaRPr lang="en-US" sz="1400" spc="-150" dirty="0">
              <a:solidFill>
                <a:schemeClr val="tx1">
                  <a:lumMod val="65000"/>
                  <a:lumOff val="35000"/>
                </a:schemeClr>
              </a:solidFill>
              <a:latin typeface="+mn-ea"/>
            </a:endParaRPr>
          </a:p>
        </p:txBody>
      </p:sp>
      <p:sp>
        <p:nvSpPr>
          <p:cNvPr id="18" name="직사각형 17">
            <a:extLst>
              <a:ext uri="{FF2B5EF4-FFF2-40B4-BE49-F238E27FC236}">
                <a16:creationId xmlns:a16="http://schemas.microsoft.com/office/drawing/2014/main" id="{539BBABC-093D-4E0B-B69F-127868C04F49}"/>
              </a:ext>
            </a:extLst>
          </p:cNvPr>
          <p:cNvSpPr/>
          <p:nvPr/>
        </p:nvSpPr>
        <p:spPr>
          <a:xfrm>
            <a:off x="3187722" y="1692716"/>
            <a:ext cx="2695355" cy="2168332"/>
          </a:xfrm>
          <a:prstGeom prst="rect">
            <a:avLst/>
          </a:prstGeom>
          <a:solidFill>
            <a:srgbClr val="FFFFFF"/>
          </a:solidFill>
          <a:ln>
            <a:solidFill>
              <a:srgbClr val="7FC3B6"/>
            </a:solidFill>
          </a:ln>
        </p:spPr>
        <p:txBody>
          <a:bodyPr wrap="squar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19" name="1/2 액자 18">
            <a:extLst>
              <a:ext uri="{FF2B5EF4-FFF2-40B4-BE49-F238E27FC236}">
                <a16:creationId xmlns:a16="http://schemas.microsoft.com/office/drawing/2014/main" id="{06AB9B3B-636B-451E-946F-94746697797B}"/>
              </a:ext>
            </a:extLst>
          </p:cNvPr>
          <p:cNvSpPr/>
          <p:nvPr/>
        </p:nvSpPr>
        <p:spPr>
          <a:xfrm rot="8216173">
            <a:off x="5984800" y="2681560"/>
            <a:ext cx="216000" cy="216000"/>
          </a:xfrm>
          <a:prstGeom prst="halfFrame">
            <a:avLst>
              <a:gd name="adj1" fmla="val 15389"/>
              <a:gd name="adj2" fmla="val 14009"/>
            </a:avLst>
          </a:prstGeom>
          <a:solidFill>
            <a:srgbClr val="00898B"/>
          </a:solidFill>
        </p:spPr>
        <p:txBody>
          <a:bodyPr wrap="square" lIns="0" tIns="0" rIns="0" bIns="0" rtlCol="0" anchor="ctr" anchorCtr="0">
            <a:noAutofit/>
          </a:bodyPr>
          <a:lstStyle/>
          <a:p>
            <a:pPr algn="ctr" latinLnBrk="0"/>
            <a:endParaRPr lang="en-US" sz="1400" spc="-150" dirty="0">
              <a:solidFill>
                <a:schemeClr val="tx1">
                  <a:lumMod val="65000"/>
                  <a:lumOff val="35000"/>
                </a:schemeClr>
              </a:solidFill>
              <a:latin typeface="+mn-ea"/>
            </a:endParaRPr>
          </a:p>
        </p:txBody>
      </p:sp>
      <p:sp>
        <p:nvSpPr>
          <p:cNvPr id="20" name="직사각형 19">
            <a:extLst>
              <a:ext uri="{FF2B5EF4-FFF2-40B4-BE49-F238E27FC236}">
                <a16:creationId xmlns:a16="http://schemas.microsoft.com/office/drawing/2014/main" id="{D9DA47C1-F3F0-420D-9E45-34C43A9BABC0}"/>
              </a:ext>
            </a:extLst>
          </p:cNvPr>
          <p:cNvSpPr/>
          <p:nvPr/>
        </p:nvSpPr>
        <p:spPr>
          <a:xfrm>
            <a:off x="6356074" y="1664804"/>
            <a:ext cx="2695355" cy="2168332"/>
          </a:xfrm>
          <a:prstGeom prst="rect">
            <a:avLst/>
          </a:prstGeom>
          <a:solidFill>
            <a:srgbClr val="FFFFFF"/>
          </a:solidFill>
          <a:ln>
            <a:solidFill>
              <a:srgbClr val="7FC3B6"/>
            </a:solidFill>
          </a:ln>
        </p:spPr>
        <p:txBody>
          <a:bodyPr wrap="squar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37" name="직사각형 36">
            <a:extLst>
              <a:ext uri="{FF2B5EF4-FFF2-40B4-BE49-F238E27FC236}">
                <a16:creationId xmlns:a16="http://schemas.microsoft.com/office/drawing/2014/main" id="{FDF6742B-73EE-425F-9945-7A6957B7F297}"/>
              </a:ext>
            </a:extLst>
          </p:cNvPr>
          <p:cNvSpPr/>
          <p:nvPr/>
        </p:nvSpPr>
        <p:spPr>
          <a:xfrm>
            <a:off x="990937" y="4321008"/>
            <a:ext cx="2695355" cy="2168332"/>
          </a:xfrm>
          <a:prstGeom prst="rect">
            <a:avLst/>
          </a:prstGeom>
          <a:solidFill>
            <a:srgbClr val="FFFFFF"/>
          </a:solidFill>
          <a:ln>
            <a:solidFill>
              <a:srgbClr val="7FC3B6"/>
            </a:solidFill>
          </a:ln>
        </p:spPr>
        <p:txBody>
          <a:bodyPr wrap="squar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42" name="직사각형 41">
            <a:extLst>
              <a:ext uri="{FF2B5EF4-FFF2-40B4-BE49-F238E27FC236}">
                <a16:creationId xmlns:a16="http://schemas.microsoft.com/office/drawing/2014/main" id="{DC2A4A2A-D8A1-49B0-BCAA-31EB5D004C38}"/>
              </a:ext>
            </a:extLst>
          </p:cNvPr>
          <p:cNvSpPr/>
          <p:nvPr/>
        </p:nvSpPr>
        <p:spPr>
          <a:xfrm>
            <a:off x="5297025" y="4321008"/>
            <a:ext cx="2695355" cy="2168332"/>
          </a:xfrm>
          <a:prstGeom prst="rect">
            <a:avLst/>
          </a:prstGeom>
          <a:solidFill>
            <a:srgbClr val="FFFFFF"/>
          </a:solidFill>
          <a:ln>
            <a:solidFill>
              <a:srgbClr val="7FC3B6"/>
            </a:solidFill>
          </a:ln>
        </p:spPr>
        <p:txBody>
          <a:bodyPr wrap="squar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43" name="1/2 액자 42">
            <a:extLst>
              <a:ext uri="{FF2B5EF4-FFF2-40B4-BE49-F238E27FC236}">
                <a16:creationId xmlns:a16="http://schemas.microsoft.com/office/drawing/2014/main" id="{FE20D856-7821-4808-93B1-8B879953D6BC}"/>
              </a:ext>
            </a:extLst>
          </p:cNvPr>
          <p:cNvSpPr/>
          <p:nvPr/>
        </p:nvSpPr>
        <p:spPr>
          <a:xfrm rot="8216173">
            <a:off x="4383658" y="5144526"/>
            <a:ext cx="216000" cy="216000"/>
          </a:xfrm>
          <a:prstGeom prst="halfFrame">
            <a:avLst>
              <a:gd name="adj1" fmla="val 15389"/>
              <a:gd name="adj2" fmla="val 14009"/>
            </a:avLst>
          </a:prstGeom>
          <a:solidFill>
            <a:srgbClr val="00898B"/>
          </a:solidFill>
        </p:spPr>
        <p:txBody>
          <a:bodyPr wrap="square" lIns="0" tIns="0" rIns="0" bIns="0" rtlCol="0" anchor="ctr" anchorCtr="0">
            <a:noAutofit/>
          </a:bodyPr>
          <a:lstStyle/>
          <a:p>
            <a:pPr algn="ctr" latinLnBrk="0"/>
            <a:endParaRPr lang="en-US" sz="1400" spc="-150" dirty="0">
              <a:solidFill>
                <a:schemeClr val="tx1">
                  <a:lumMod val="65000"/>
                  <a:lumOff val="35000"/>
                </a:schemeClr>
              </a:solidFill>
              <a:latin typeface="+mn-ea"/>
            </a:endParaRPr>
          </a:p>
        </p:txBody>
      </p:sp>
      <p:pic>
        <p:nvPicPr>
          <p:cNvPr id="4" name="그림 3">
            <a:extLst>
              <a:ext uri="{FF2B5EF4-FFF2-40B4-BE49-F238E27FC236}">
                <a16:creationId xmlns:a16="http://schemas.microsoft.com/office/drawing/2014/main" id="{D4077D27-A589-48BB-8398-9323AC69760B}"/>
              </a:ext>
            </a:extLst>
          </p:cNvPr>
          <p:cNvPicPr>
            <a:picLocks noChangeAspect="1"/>
          </p:cNvPicPr>
          <p:nvPr/>
        </p:nvPicPr>
        <p:blipFill>
          <a:blip r:embed="rId2"/>
          <a:stretch>
            <a:fillRect/>
          </a:stretch>
        </p:blipFill>
        <p:spPr>
          <a:xfrm>
            <a:off x="93901" y="1733732"/>
            <a:ext cx="2616968" cy="2119281"/>
          </a:xfrm>
          <a:prstGeom prst="rect">
            <a:avLst/>
          </a:prstGeom>
        </p:spPr>
      </p:pic>
      <p:pic>
        <p:nvPicPr>
          <p:cNvPr id="9" name="그림 8">
            <a:extLst>
              <a:ext uri="{FF2B5EF4-FFF2-40B4-BE49-F238E27FC236}">
                <a16:creationId xmlns:a16="http://schemas.microsoft.com/office/drawing/2014/main" id="{4466F0D4-7325-481C-8563-35EADDBDE1F5}"/>
              </a:ext>
            </a:extLst>
          </p:cNvPr>
          <p:cNvPicPr>
            <a:picLocks noChangeAspect="1"/>
          </p:cNvPicPr>
          <p:nvPr/>
        </p:nvPicPr>
        <p:blipFill>
          <a:blip r:embed="rId3"/>
          <a:stretch>
            <a:fillRect/>
          </a:stretch>
        </p:blipFill>
        <p:spPr>
          <a:xfrm>
            <a:off x="3223727" y="1733732"/>
            <a:ext cx="2628940" cy="2099404"/>
          </a:xfrm>
          <a:prstGeom prst="rect">
            <a:avLst/>
          </a:prstGeom>
        </p:spPr>
      </p:pic>
      <p:pic>
        <p:nvPicPr>
          <p:cNvPr id="11" name="그림 10">
            <a:extLst>
              <a:ext uri="{FF2B5EF4-FFF2-40B4-BE49-F238E27FC236}">
                <a16:creationId xmlns:a16="http://schemas.microsoft.com/office/drawing/2014/main" id="{DF4D6FF7-8C55-4439-80FB-9FF82A4E9E1E}"/>
              </a:ext>
            </a:extLst>
          </p:cNvPr>
          <p:cNvPicPr>
            <a:picLocks noChangeAspect="1"/>
          </p:cNvPicPr>
          <p:nvPr/>
        </p:nvPicPr>
        <p:blipFill>
          <a:blip r:embed="rId4"/>
          <a:stretch>
            <a:fillRect/>
          </a:stretch>
        </p:blipFill>
        <p:spPr>
          <a:xfrm>
            <a:off x="6375952" y="1689328"/>
            <a:ext cx="2672336" cy="2133869"/>
          </a:xfrm>
          <a:prstGeom prst="rect">
            <a:avLst/>
          </a:prstGeom>
        </p:spPr>
      </p:pic>
      <p:pic>
        <p:nvPicPr>
          <p:cNvPr id="13" name="그림 12">
            <a:extLst>
              <a:ext uri="{FF2B5EF4-FFF2-40B4-BE49-F238E27FC236}">
                <a16:creationId xmlns:a16="http://schemas.microsoft.com/office/drawing/2014/main" id="{4816DBE0-50D8-45A5-A9DA-9B0D301F0914}"/>
              </a:ext>
            </a:extLst>
          </p:cNvPr>
          <p:cNvPicPr>
            <a:picLocks noChangeAspect="1"/>
          </p:cNvPicPr>
          <p:nvPr/>
        </p:nvPicPr>
        <p:blipFill>
          <a:blip r:embed="rId5"/>
          <a:stretch>
            <a:fillRect/>
          </a:stretch>
        </p:blipFill>
        <p:spPr>
          <a:xfrm>
            <a:off x="1022630" y="4357012"/>
            <a:ext cx="2651845" cy="2062167"/>
          </a:xfrm>
          <a:prstGeom prst="rect">
            <a:avLst/>
          </a:prstGeom>
        </p:spPr>
      </p:pic>
      <p:pic>
        <p:nvPicPr>
          <p:cNvPr id="16" name="그림 15">
            <a:extLst>
              <a:ext uri="{FF2B5EF4-FFF2-40B4-BE49-F238E27FC236}">
                <a16:creationId xmlns:a16="http://schemas.microsoft.com/office/drawing/2014/main" id="{5411DB20-A4A4-4115-9B0C-4E40132653A5}"/>
              </a:ext>
            </a:extLst>
          </p:cNvPr>
          <p:cNvPicPr>
            <a:picLocks noChangeAspect="1"/>
          </p:cNvPicPr>
          <p:nvPr/>
        </p:nvPicPr>
        <p:blipFill>
          <a:blip r:embed="rId6"/>
          <a:stretch>
            <a:fillRect/>
          </a:stretch>
        </p:blipFill>
        <p:spPr>
          <a:xfrm>
            <a:off x="5326840" y="4357012"/>
            <a:ext cx="2643337" cy="2108899"/>
          </a:xfrm>
          <a:prstGeom prst="rect">
            <a:avLst/>
          </a:prstGeom>
        </p:spPr>
      </p:pic>
    </p:spTree>
    <p:extLst>
      <p:ext uri="{BB962C8B-B14F-4D97-AF65-F5344CB8AC3E}">
        <p14:creationId xmlns:p14="http://schemas.microsoft.com/office/powerpoint/2010/main" val="3579161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5">
            <a:extLst>
              <a:ext uri="{FF2B5EF4-FFF2-40B4-BE49-F238E27FC236}">
                <a16:creationId xmlns:a16="http://schemas.microsoft.com/office/drawing/2014/main" id="{E2DB7B5F-BD31-4B29-9DD5-BB7DFF13E216}"/>
              </a:ext>
            </a:extLst>
          </p:cNvPr>
          <p:cNvSpPr txBox="1">
            <a:spLocks/>
          </p:cNvSpPr>
          <p:nvPr/>
        </p:nvSpPr>
        <p:spPr>
          <a:xfrm>
            <a:off x="341049" y="675546"/>
            <a:ext cx="3546875"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6 I Covid 19, </a:t>
            </a:r>
            <a:r>
              <a:rPr lang="ko-KR" altLang="en-US" sz="1400" dirty="0">
                <a:latin typeface="나눔스퀘어 Light" panose="020B0600000101010101" pitchFamily="50" charset="-127"/>
                <a:ea typeface="나눔스퀘어 Light" panose="020B0600000101010101" pitchFamily="50" charset="-127"/>
              </a:rPr>
              <a:t>인구와 배달 건수 분석</a:t>
            </a:r>
            <a:r>
              <a:rPr lang="en-US" altLang="ko-KR" sz="1400" dirty="0">
                <a:latin typeface="나눔스퀘어 Light" panose="020B0600000101010101" pitchFamily="50" charset="-127"/>
                <a:ea typeface="나눔스퀘어 Light" panose="020B0600000101010101" pitchFamily="50" charset="-127"/>
              </a:rPr>
              <a:t> </a:t>
            </a:r>
            <a:endParaRPr lang="ko-KR" altLang="en-US" sz="1400" dirty="0">
              <a:latin typeface="나눔스퀘어 Light" panose="020B0600000101010101" pitchFamily="50" charset="-127"/>
              <a:ea typeface="나눔스퀘어 Light" panose="020B0600000101010101" pitchFamily="50" charset="-127"/>
            </a:endParaRPr>
          </a:p>
        </p:txBody>
      </p:sp>
      <p:sp>
        <p:nvSpPr>
          <p:cNvPr id="6" name="제목 5">
            <a:extLst>
              <a:ext uri="{FF2B5EF4-FFF2-40B4-BE49-F238E27FC236}">
                <a16:creationId xmlns:a16="http://schemas.microsoft.com/office/drawing/2014/main" id="{CB6F5CBD-4E71-42DF-9D82-929214E97527}"/>
              </a:ext>
            </a:extLst>
          </p:cNvPr>
          <p:cNvSpPr txBox="1">
            <a:spLocks/>
          </p:cNvSpPr>
          <p:nvPr/>
        </p:nvSpPr>
        <p:spPr>
          <a:xfrm>
            <a:off x="328473" y="944724"/>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▲구로구 생활인구 배달건수 관계성</a:t>
            </a:r>
            <a:endParaRPr lang="en-US" altLang="ko-KR" sz="2400" dirty="0">
              <a:latin typeface="나눔스퀘어 ExtraBold" panose="020B0600000101010101" pitchFamily="50" charset="-127"/>
              <a:ea typeface="나눔스퀘어 ExtraBold" panose="020B0600000101010101" pitchFamily="50" charset="-127"/>
            </a:endParaRPr>
          </a:p>
          <a:p>
            <a:pPr algn="l"/>
            <a:endParaRPr lang="ko-KR" altLang="en-US" sz="2400" dirty="0">
              <a:latin typeface="나눔스퀘어 ExtraBold" panose="020B0600000101010101" pitchFamily="50" charset="-127"/>
              <a:ea typeface="나눔스퀘어 ExtraBold" panose="020B0600000101010101" pitchFamily="50" charset="-127"/>
            </a:endParaRPr>
          </a:p>
        </p:txBody>
      </p:sp>
      <p:sp>
        <p:nvSpPr>
          <p:cNvPr id="2" name="슬라이드 번호 개체 틀 1">
            <a:extLst>
              <a:ext uri="{FF2B5EF4-FFF2-40B4-BE49-F238E27FC236}">
                <a16:creationId xmlns:a16="http://schemas.microsoft.com/office/drawing/2014/main" id="{F2656734-9151-4DEE-8B38-2086A549D8EE}"/>
              </a:ext>
            </a:extLst>
          </p:cNvPr>
          <p:cNvSpPr>
            <a:spLocks noGrp="1"/>
          </p:cNvSpPr>
          <p:nvPr>
            <p:ph type="sldNum" sz="quarter" idx="12"/>
          </p:nvPr>
        </p:nvSpPr>
        <p:spPr>
          <a:xfrm>
            <a:off x="6971009" y="6525344"/>
            <a:ext cx="2057400" cy="232138"/>
          </a:xfrm>
        </p:spPr>
        <p:txBody>
          <a:bodyPr/>
          <a:lstStyle/>
          <a:p>
            <a:fld id="{3ABC768E-094C-1348-9D29-2163BD33EBDB}" type="slidenum">
              <a:rPr kumimoji="1" lang="ko-KR" altLang="en-US" smtClean="0"/>
              <a:pPr/>
              <a:t>39</a:t>
            </a:fld>
            <a:endParaRPr kumimoji="1" lang="ko-KR" altLang="en-US" dirty="0"/>
          </a:p>
        </p:txBody>
      </p:sp>
      <p:sp>
        <p:nvSpPr>
          <p:cNvPr id="24" name="제목 5">
            <a:extLst>
              <a:ext uri="{FF2B5EF4-FFF2-40B4-BE49-F238E27FC236}">
                <a16:creationId xmlns:a16="http://schemas.microsoft.com/office/drawing/2014/main" id="{74770D66-0EFA-49CC-8161-E03D62B28FB4}"/>
              </a:ext>
            </a:extLst>
          </p:cNvPr>
          <p:cNvSpPr txBox="1">
            <a:spLocks/>
          </p:cNvSpPr>
          <p:nvPr/>
        </p:nvSpPr>
        <p:spPr>
          <a:xfrm>
            <a:off x="9027" y="2930168"/>
            <a:ext cx="8820980" cy="1938992"/>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r>
              <a:rPr lang="en-US" altLang="ko-KR" sz="1400" dirty="0">
                <a:latin typeface="나눔스퀘어" panose="020B0600000101010101" pitchFamily="50" charset="-127"/>
                <a:ea typeface="나눔스퀘어" panose="020B0600000101010101" pitchFamily="50" charset="-127"/>
              </a:rPr>
              <a:t>〮 </a:t>
            </a:r>
            <a:r>
              <a:rPr lang="ko-KR" altLang="en-US" sz="1400" dirty="0">
                <a:latin typeface="나눔스퀘어" panose="020B0600000101010101" pitchFamily="50" charset="-127"/>
                <a:ea typeface="나눔스퀘어" panose="020B0600000101010101" pitchFamily="50" charset="-127"/>
              </a:rPr>
              <a:t>모든 그래프의 배달 건수는 </a:t>
            </a:r>
            <a:r>
              <a:rPr lang="en-US" altLang="ko-KR" sz="1400" dirty="0">
                <a:latin typeface="나눔스퀘어" panose="020B0600000101010101" pitchFamily="50" charset="-127"/>
                <a:ea typeface="나눔스퀘어" panose="020B0600000101010101" pitchFamily="50" charset="-127"/>
              </a:rPr>
              <a:t>10</a:t>
            </a:r>
            <a:r>
              <a:rPr lang="ko-KR" altLang="en-US" sz="1400" dirty="0">
                <a:latin typeface="나눔스퀘어" panose="020B0600000101010101" pitchFamily="50" charset="-127"/>
                <a:ea typeface="나눔스퀘어" panose="020B0600000101010101" pitchFamily="50" charset="-127"/>
              </a:rPr>
              <a:t>시부터 점진적으로 증가하다가 저녁시간에 최대 배달 건수를 기록</a:t>
            </a:r>
            <a:endParaRPr lang="en-US" altLang="ko-KR" sz="1400" dirty="0">
              <a:latin typeface="나눔스퀘어" panose="020B0600000101010101" pitchFamily="50" charset="-127"/>
              <a:ea typeface="나눔스퀘어" panose="020B0600000101010101" pitchFamily="50" charset="-127"/>
            </a:endParaRPr>
          </a:p>
          <a:p>
            <a:endParaRPr lang="en-US" altLang="ko-KR" sz="1400" dirty="0">
              <a:latin typeface="나눔스퀘어" panose="020B0600000101010101" pitchFamily="50" charset="-127"/>
              <a:ea typeface="나눔스퀘어" panose="020B0600000101010101" pitchFamily="50" charset="-127"/>
            </a:endParaRPr>
          </a:p>
          <a:p>
            <a:r>
              <a:rPr lang="en-US" altLang="ko-KR" sz="1400" dirty="0">
                <a:latin typeface="나눔스퀘어" panose="020B0600000101010101" pitchFamily="50" charset="-127"/>
                <a:ea typeface="나눔스퀘어" panose="020B0600000101010101" pitchFamily="50" charset="-127"/>
              </a:rPr>
              <a:t>〮 Covid 19 </a:t>
            </a:r>
            <a:r>
              <a:rPr lang="ko-KR" altLang="en-US" sz="1400" dirty="0">
                <a:latin typeface="나눔스퀘어" panose="020B0600000101010101" pitchFamily="50" charset="-127"/>
                <a:ea typeface="나눔스퀘어" panose="020B0600000101010101" pitchFamily="50" charset="-127"/>
              </a:rPr>
              <a:t>발생하기 전 </a:t>
            </a:r>
            <a:r>
              <a:rPr lang="en-US" altLang="ko-KR" sz="1400" dirty="0">
                <a:latin typeface="나눔스퀘어" panose="020B0600000101010101" pitchFamily="50" charset="-127"/>
                <a:ea typeface="나눔스퀘어" panose="020B0600000101010101" pitchFamily="50" charset="-127"/>
              </a:rPr>
              <a:t>1</a:t>
            </a:r>
            <a:r>
              <a:rPr lang="ko-KR" altLang="en-US" sz="1400" dirty="0">
                <a:latin typeface="나눔스퀘어" panose="020B0600000101010101" pitchFamily="50" charset="-127"/>
                <a:ea typeface="나눔스퀘어" panose="020B0600000101010101" pitchFamily="50" charset="-127"/>
              </a:rPr>
              <a:t>월 주중의 배달 건수는 </a:t>
            </a:r>
            <a:r>
              <a:rPr lang="en-US" altLang="ko-KR" sz="1400" dirty="0">
                <a:latin typeface="나눔스퀘어" panose="020B0600000101010101" pitchFamily="50" charset="-127"/>
                <a:ea typeface="나눔스퀘어" panose="020B0600000101010101" pitchFamily="50" charset="-127"/>
              </a:rPr>
              <a:t>19</a:t>
            </a:r>
            <a:r>
              <a:rPr lang="ko-KR" altLang="en-US" sz="1400" dirty="0">
                <a:latin typeface="나눔스퀘어" panose="020B0600000101010101" pitchFamily="50" charset="-127"/>
                <a:ea typeface="나눔스퀘어" panose="020B0600000101010101" pitchFamily="50" charset="-127"/>
              </a:rPr>
              <a:t>시에 약 </a:t>
            </a:r>
            <a:r>
              <a:rPr lang="en-US" altLang="ko-KR" sz="1400" dirty="0">
                <a:latin typeface="나눔스퀘어" panose="020B0600000101010101" pitchFamily="50" charset="-127"/>
                <a:ea typeface="나눔스퀘어" panose="020B0600000101010101" pitchFamily="50" charset="-127"/>
              </a:rPr>
              <a:t>175</a:t>
            </a:r>
            <a:r>
              <a:rPr lang="ko-KR" altLang="en-US" sz="1400" dirty="0">
                <a:latin typeface="나눔스퀘어" panose="020B0600000101010101" pitchFamily="50" charset="-127"/>
                <a:ea typeface="나눔스퀘어" panose="020B0600000101010101" pitchFamily="50" charset="-127"/>
              </a:rPr>
              <a:t>건</a:t>
            </a:r>
            <a:r>
              <a:rPr lang="en-US" altLang="ko-KR" sz="1400" dirty="0">
                <a:latin typeface="나눔스퀘어" panose="020B0600000101010101" pitchFamily="50" charset="-127"/>
                <a:ea typeface="나눔스퀘어" panose="020B0600000101010101" pitchFamily="50" charset="-127"/>
              </a:rPr>
              <a:t>, </a:t>
            </a:r>
            <a:r>
              <a:rPr lang="ko-KR" altLang="en-US" sz="1400" dirty="0">
                <a:latin typeface="나눔스퀘어" panose="020B0600000101010101" pitchFamily="50" charset="-127"/>
                <a:ea typeface="나눔스퀘어" panose="020B0600000101010101" pitchFamily="50" charset="-127"/>
              </a:rPr>
              <a:t>주말 배달 건수는 </a:t>
            </a:r>
            <a:r>
              <a:rPr lang="en-US" altLang="ko-KR" sz="1400" dirty="0">
                <a:latin typeface="나눔스퀘어" panose="020B0600000101010101" pitchFamily="50" charset="-127"/>
                <a:ea typeface="나눔스퀘어" panose="020B0600000101010101" pitchFamily="50" charset="-127"/>
              </a:rPr>
              <a:t>18</a:t>
            </a:r>
            <a:r>
              <a:rPr lang="ko-KR" altLang="en-US" sz="1400" dirty="0">
                <a:latin typeface="나눔스퀘어" panose="020B0600000101010101" pitchFamily="50" charset="-127"/>
                <a:ea typeface="나눔스퀘어" panose="020B0600000101010101" pitchFamily="50" charset="-127"/>
              </a:rPr>
              <a:t>시 약 </a:t>
            </a:r>
            <a:r>
              <a:rPr lang="en-US" altLang="ko-KR" sz="1400" dirty="0">
                <a:latin typeface="나눔스퀘어" panose="020B0600000101010101" pitchFamily="50" charset="-127"/>
                <a:ea typeface="나눔스퀘어" panose="020B0600000101010101" pitchFamily="50" charset="-127"/>
              </a:rPr>
              <a:t>350</a:t>
            </a:r>
            <a:r>
              <a:rPr lang="ko-KR" altLang="en-US" sz="1400" dirty="0">
                <a:latin typeface="나눔스퀘어" panose="020B0600000101010101" pitchFamily="50" charset="-127"/>
                <a:ea typeface="나눔스퀘어" panose="020B0600000101010101" pitchFamily="50" charset="-127"/>
              </a:rPr>
              <a:t>건 기록</a:t>
            </a:r>
            <a:endParaRPr lang="en-US" altLang="ko-KR" sz="1400" dirty="0">
              <a:latin typeface="나눔스퀘어" panose="020B0600000101010101" pitchFamily="50" charset="-127"/>
              <a:ea typeface="나눔스퀘어" panose="020B0600000101010101" pitchFamily="50" charset="-127"/>
            </a:endParaRPr>
          </a:p>
          <a:p>
            <a:endParaRPr lang="en-US" altLang="ko-KR" sz="1400" dirty="0">
              <a:latin typeface="나눔스퀘어" panose="020B0600000101010101" pitchFamily="50" charset="-127"/>
              <a:ea typeface="나눔스퀘어" panose="020B0600000101010101" pitchFamily="50" charset="-127"/>
            </a:endParaRPr>
          </a:p>
          <a:p>
            <a:r>
              <a:rPr lang="en-US" altLang="ko-KR" sz="1400" dirty="0">
                <a:latin typeface="나눔스퀘어" panose="020B0600000101010101" pitchFamily="50" charset="-127"/>
                <a:ea typeface="나눔스퀘어" panose="020B0600000101010101" pitchFamily="50" charset="-127"/>
              </a:rPr>
              <a:t>〮 2</a:t>
            </a:r>
            <a:r>
              <a:rPr lang="ko-KR" altLang="en-US" sz="1400" dirty="0">
                <a:latin typeface="나눔스퀘어" panose="020B0600000101010101" pitchFamily="50" charset="-127"/>
                <a:ea typeface="나눔스퀘어" panose="020B0600000101010101" pitchFamily="50" charset="-127"/>
              </a:rPr>
              <a:t>월 </a:t>
            </a:r>
            <a:r>
              <a:rPr lang="en-US" altLang="ko-KR" sz="1400" dirty="0">
                <a:latin typeface="나눔스퀘어" panose="020B0600000101010101" pitchFamily="50" charset="-127"/>
                <a:ea typeface="나눔스퀘어" panose="020B0600000101010101" pitchFamily="50" charset="-127"/>
              </a:rPr>
              <a:t>29</a:t>
            </a:r>
            <a:r>
              <a:rPr lang="ko-KR" altLang="en-US" sz="1400" dirty="0">
                <a:latin typeface="나눔스퀘어" panose="020B0600000101010101" pitchFamily="50" charset="-127"/>
                <a:ea typeface="나눔스퀘어" panose="020B0600000101010101" pitchFamily="50" charset="-127"/>
              </a:rPr>
              <a:t>일 </a:t>
            </a:r>
            <a:r>
              <a:rPr lang="en-US" altLang="ko-KR" sz="1400" dirty="0">
                <a:latin typeface="나눔스퀘어" panose="020B0600000101010101" pitchFamily="50" charset="-127"/>
                <a:ea typeface="나눔스퀘어" panose="020B0600000101010101" pitchFamily="50" charset="-127"/>
              </a:rPr>
              <a:t>Covid 19 </a:t>
            </a:r>
            <a:r>
              <a:rPr lang="ko-KR" altLang="en-US" sz="1400" dirty="0">
                <a:latin typeface="나눔스퀘어" panose="020B0600000101010101" pitchFamily="50" charset="-127"/>
                <a:ea typeface="나눔스퀘어" panose="020B0600000101010101" pitchFamily="50" charset="-127"/>
              </a:rPr>
              <a:t>급진적 일일 </a:t>
            </a:r>
            <a:r>
              <a:rPr lang="ko-KR" altLang="en-US" sz="1400" dirty="0" err="1">
                <a:latin typeface="나눔스퀘어" panose="020B0600000101010101" pitchFamily="50" charset="-127"/>
                <a:ea typeface="나눔스퀘어" panose="020B0600000101010101" pitchFamily="50" charset="-127"/>
              </a:rPr>
              <a:t>확잔자</a:t>
            </a:r>
            <a:r>
              <a:rPr lang="ko-KR" altLang="en-US" sz="1400" dirty="0">
                <a:latin typeface="나눔스퀘어" panose="020B0600000101010101" pitchFamily="50" charset="-127"/>
                <a:ea typeface="나눔스퀘어" panose="020B0600000101010101" pitchFamily="50" charset="-127"/>
              </a:rPr>
              <a:t> 증가로 주중에도 배달 건수가 약 </a:t>
            </a:r>
            <a:r>
              <a:rPr lang="en-US" altLang="ko-KR" sz="1400" dirty="0">
                <a:latin typeface="나눔스퀘어" panose="020B0600000101010101" pitchFamily="50" charset="-127"/>
                <a:ea typeface="나눔스퀘어" panose="020B0600000101010101" pitchFamily="50" charset="-127"/>
              </a:rPr>
              <a:t>350</a:t>
            </a:r>
            <a:r>
              <a:rPr lang="ko-KR" altLang="en-US" sz="1400" dirty="0">
                <a:latin typeface="나눔스퀘어" panose="020B0600000101010101" pitchFamily="50" charset="-127"/>
                <a:ea typeface="나눔스퀘어" panose="020B0600000101010101" pitchFamily="50" charset="-127"/>
              </a:rPr>
              <a:t>건으로 두배 증가함</a:t>
            </a:r>
            <a:endParaRPr lang="en-US" altLang="ko-KR" sz="1400" dirty="0">
              <a:latin typeface="나눔스퀘어" panose="020B0600000101010101" pitchFamily="50" charset="-127"/>
              <a:ea typeface="나눔스퀘어" panose="020B0600000101010101" pitchFamily="50" charset="-127"/>
            </a:endParaRPr>
          </a:p>
          <a:p>
            <a:endParaRPr lang="en-US" altLang="ko-KR" sz="1400" dirty="0">
              <a:latin typeface="나눔스퀘어" panose="020B0600000101010101" pitchFamily="50" charset="-127"/>
              <a:ea typeface="나눔스퀘어" panose="020B0600000101010101" pitchFamily="50" charset="-127"/>
            </a:endParaRPr>
          </a:p>
          <a:p>
            <a:r>
              <a:rPr lang="en-US" altLang="ko-KR" sz="1400" dirty="0">
                <a:latin typeface="나눔스퀘어" panose="020B0600000101010101" pitchFamily="50" charset="-127"/>
                <a:ea typeface="나눔스퀘어" panose="020B0600000101010101" pitchFamily="50" charset="-127"/>
              </a:rPr>
              <a:t>〮 2</a:t>
            </a:r>
            <a:r>
              <a:rPr lang="ko-KR" altLang="en-US" sz="1400" dirty="0">
                <a:latin typeface="나눔스퀘어" panose="020B0600000101010101" pitchFamily="50" charset="-127"/>
                <a:ea typeface="나눔스퀘어" panose="020B0600000101010101" pitchFamily="50" charset="-127"/>
              </a:rPr>
              <a:t>월 </a:t>
            </a:r>
            <a:r>
              <a:rPr lang="en-US" altLang="ko-KR" sz="1400" dirty="0">
                <a:latin typeface="나눔스퀘어" panose="020B0600000101010101" pitchFamily="50" charset="-127"/>
                <a:ea typeface="나눔스퀘어" panose="020B0600000101010101" pitchFamily="50" charset="-127"/>
              </a:rPr>
              <a:t>29</a:t>
            </a:r>
            <a:r>
              <a:rPr lang="ko-KR" altLang="en-US" sz="1400" dirty="0">
                <a:latin typeface="나눔스퀘어" panose="020B0600000101010101" pitchFamily="50" charset="-127"/>
                <a:ea typeface="나눔스퀘어" panose="020B0600000101010101" pitchFamily="50" charset="-127"/>
              </a:rPr>
              <a:t>일에 배달 건수 증가 폭이 </a:t>
            </a:r>
            <a:r>
              <a:rPr lang="en-US" altLang="ko-KR" sz="1400" dirty="0">
                <a:latin typeface="나눔스퀘어" panose="020B0600000101010101" pitchFamily="50" charset="-127"/>
                <a:ea typeface="나눔스퀘어" panose="020B0600000101010101" pitchFamily="50" charset="-127"/>
              </a:rPr>
              <a:t>3</a:t>
            </a:r>
            <a:r>
              <a:rPr lang="ko-KR" altLang="en-US" sz="1400" dirty="0">
                <a:latin typeface="나눔스퀘어" panose="020B0600000101010101" pitchFamily="50" charset="-127"/>
                <a:ea typeface="나눔스퀘어" panose="020B0600000101010101" pitchFamily="50" charset="-127"/>
              </a:rPr>
              <a:t>월</a:t>
            </a:r>
            <a:r>
              <a:rPr lang="en-US" altLang="ko-KR" sz="1400" dirty="0">
                <a:latin typeface="나눔스퀘어" panose="020B0600000101010101" pitchFamily="50" charset="-127"/>
                <a:ea typeface="나눔스퀘어" panose="020B0600000101010101" pitchFamily="50" charset="-127"/>
              </a:rPr>
              <a:t>, 4</a:t>
            </a:r>
            <a:r>
              <a:rPr lang="ko-KR" altLang="en-US" sz="1400" dirty="0">
                <a:latin typeface="나눔스퀘어" panose="020B0600000101010101" pitchFamily="50" charset="-127"/>
                <a:ea typeface="나눔스퀘어" panose="020B0600000101010101" pitchFamily="50" charset="-127"/>
              </a:rPr>
              <a:t>월</a:t>
            </a:r>
            <a:r>
              <a:rPr lang="en-US" altLang="ko-KR" sz="1400" dirty="0">
                <a:latin typeface="나눔스퀘어" panose="020B0600000101010101" pitchFamily="50" charset="-127"/>
                <a:ea typeface="나눔스퀘어" panose="020B0600000101010101" pitchFamily="50" charset="-127"/>
              </a:rPr>
              <a:t>, 5</a:t>
            </a:r>
            <a:r>
              <a:rPr lang="ko-KR" altLang="en-US" sz="1400" dirty="0">
                <a:latin typeface="나눔스퀘어" panose="020B0600000101010101" pitchFamily="50" charset="-127"/>
                <a:ea typeface="나눔스퀘어" panose="020B0600000101010101" pitchFamily="50" charset="-127"/>
              </a:rPr>
              <a:t>월까지 유지됨</a:t>
            </a:r>
            <a:endParaRPr lang="en-US" altLang="ko-KR" sz="1400" dirty="0">
              <a:latin typeface="나눔스퀘어" panose="020B0600000101010101" pitchFamily="50" charset="-127"/>
              <a:ea typeface="나눔스퀘어" panose="020B0600000101010101" pitchFamily="50" charset="-127"/>
            </a:endParaRPr>
          </a:p>
          <a:p>
            <a:endParaRPr lang="en-US" altLang="ko-KR" sz="1400" dirty="0">
              <a:latin typeface="나눔스퀘어" panose="020B0600000101010101" pitchFamily="50" charset="-127"/>
              <a:ea typeface="나눔스퀘어" panose="020B0600000101010101" pitchFamily="50" charset="-127"/>
            </a:endParaRPr>
          </a:p>
          <a:p>
            <a:r>
              <a:rPr lang="en-US" altLang="ko-KR" sz="1400" dirty="0">
                <a:latin typeface="나눔스퀘어" panose="020B0600000101010101" pitchFamily="50" charset="-127"/>
                <a:ea typeface="나눔스퀘어" panose="020B0600000101010101" pitchFamily="50" charset="-127"/>
              </a:rPr>
              <a:t>〮 </a:t>
            </a:r>
            <a:r>
              <a:rPr lang="ko-KR" altLang="en-US" sz="1400" dirty="0">
                <a:latin typeface="나눔스퀘어" panose="020B0600000101010101" pitchFamily="50" charset="-127"/>
                <a:ea typeface="나눔스퀘어" panose="020B0600000101010101" pitchFamily="50" charset="-127"/>
              </a:rPr>
              <a:t>생활인구에 관계없이 배달 건수는 비슷함</a:t>
            </a:r>
            <a:r>
              <a:rPr lang="en-US" altLang="ko-KR" sz="1400" dirty="0">
                <a:latin typeface="나눔스퀘어" panose="020B0600000101010101" pitchFamily="50" charset="-127"/>
                <a:ea typeface="나눔스퀘어" panose="020B0600000101010101" pitchFamily="50" charset="-127"/>
              </a:rPr>
              <a:t>. </a:t>
            </a:r>
            <a:r>
              <a:rPr lang="ko-KR" altLang="en-US" sz="1400" dirty="0">
                <a:latin typeface="나눔스퀘어" panose="020B0600000101010101" pitchFamily="50" charset="-127"/>
                <a:ea typeface="나눔스퀘어" panose="020B0600000101010101" pitchFamily="50" charset="-127"/>
              </a:rPr>
              <a:t>즉</a:t>
            </a:r>
            <a:r>
              <a:rPr lang="en-US" altLang="ko-KR" sz="1400" dirty="0">
                <a:latin typeface="나눔스퀘어" panose="020B0600000101010101" pitchFamily="50" charset="-127"/>
                <a:ea typeface="나눔스퀘어" panose="020B0600000101010101" pitchFamily="50" charset="-127"/>
              </a:rPr>
              <a:t>, </a:t>
            </a:r>
            <a:r>
              <a:rPr lang="ko-KR" altLang="en-US" sz="1400" dirty="0">
                <a:latin typeface="나눔스퀘어" panose="020B0600000101010101" pitchFamily="50" charset="-127"/>
                <a:ea typeface="나눔스퀘어" panose="020B0600000101010101" pitchFamily="50" charset="-127"/>
              </a:rPr>
              <a:t>구로구에서 생활인구와 배달 건수는 상관관계가 없음</a:t>
            </a:r>
            <a:endParaRPr lang="en-US" altLang="ko-KR" sz="1400" dirty="0">
              <a:latin typeface="나눔스퀘어" panose="020B0600000101010101" pitchFamily="50" charset="-127"/>
              <a:ea typeface="나눔스퀘어" panose="020B0600000101010101" pitchFamily="50" charset="-127"/>
            </a:endParaRPr>
          </a:p>
        </p:txBody>
      </p:sp>
      <p:sp>
        <p:nvSpPr>
          <p:cNvPr id="25" name="사각형: 둥근 모서리 24">
            <a:extLst>
              <a:ext uri="{FF2B5EF4-FFF2-40B4-BE49-F238E27FC236}">
                <a16:creationId xmlns:a16="http://schemas.microsoft.com/office/drawing/2014/main" id="{C9009C08-3647-4317-82A1-12C92A346996}"/>
              </a:ext>
            </a:extLst>
          </p:cNvPr>
          <p:cNvSpPr/>
          <p:nvPr/>
        </p:nvSpPr>
        <p:spPr>
          <a:xfrm>
            <a:off x="2861810" y="2089537"/>
            <a:ext cx="3420380" cy="504056"/>
          </a:xfrm>
          <a:prstGeom prst="roundRect">
            <a:avLst>
              <a:gd name="adj" fmla="val 50000"/>
            </a:avLst>
          </a:prstGeom>
          <a:noFill/>
          <a:ln w="47625">
            <a:solidFill>
              <a:srgbClr val="7FC3B6"/>
            </a:solidFill>
          </a:ln>
        </p:spPr>
        <p:txBody>
          <a:bodyPr wrap="square" lIns="0" tIns="0" rIns="0" bIns="0" rtlCol="0" anchor="ctr" anchorCtr="0">
            <a:spAutoFit/>
          </a:bodyPr>
          <a:lstStyle/>
          <a:p>
            <a:pPr algn="ctr" latinLnBrk="0"/>
            <a:endParaRPr lang="en-US" sz="1400" spc="-60" dirty="0">
              <a:solidFill>
                <a:schemeClr val="tx1">
                  <a:lumMod val="65000"/>
                  <a:lumOff val="35000"/>
                </a:schemeClr>
              </a:solidFill>
              <a:latin typeface="+mn-ea"/>
            </a:endParaRPr>
          </a:p>
        </p:txBody>
      </p:sp>
      <p:sp>
        <p:nvSpPr>
          <p:cNvPr id="26" name="제목 5">
            <a:extLst>
              <a:ext uri="{FF2B5EF4-FFF2-40B4-BE49-F238E27FC236}">
                <a16:creationId xmlns:a16="http://schemas.microsoft.com/office/drawing/2014/main" id="{B24F0271-D2C4-4D26-8611-CCB4D8300487}"/>
              </a:ext>
            </a:extLst>
          </p:cNvPr>
          <p:cNvSpPr txBox="1">
            <a:spLocks/>
          </p:cNvSpPr>
          <p:nvPr/>
        </p:nvSpPr>
        <p:spPr>
          <a:xfrm>
            <a:off x="3419872" y="2218454"/>
            <a:ext cx="2304256" cy="246221"/>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r>
              <a:rPr lang="ko-KR" altLang="en-US" sz="1600" dirty="0">
                <a:latin typeface="나눔스퀘어" panose="020B0600000101010101" pitchFamily="50" charset="-127"/>
                <a:ea typeface="나눔스퀘어" panose="020B0600000101010101" pitchFamily="50" charset="-127"/>
              </a:rPr>
              <a:t>결론</a:t>
            </a:r>
            <a:endParaRPr lang="en-US" altLang="ko-KR" sz="1600"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852880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5">
            <a:extLst>
              <a:ext uri="{FF2B5EF4-FFF2-40B4-BE49-F238E27FC236}">
                <a16:creationId xmlns:a16="http://schemas.microsoft.com/office/drawing/2014/main" id="{E109A8DA-91EE-42B3-89AC-D2B1BC88A3A1}"/>
              </a:ext>
            </a:extLst>
          </p:cNvPr>
          <p:cNvSpPr txBox="1">
            <a:spLocks/>
          </p:cNvSpPr>
          <p:nvPr/>
        </p:nvSpPr>
        <p:spPr>
          <a:xfrm>
            <a:off x="333242" y="961146"/>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 </a:t>
            </a:r>
            <a:r>
              <a:rPr lang="ko-KR" altLang="en-US" sz="2400" dirty="0">
                <a:latin typeface="+mn-lt"/>
                <a:ea typeface="나눔스퀘어 ExtraBold" panose="020B0600000101010101" pitchFamily="50" charset="-127"/>
              </a:rPr>
              <a:t>요식업계 동향</a:t>
            </a:r>
          </a:p>
        </p:txBody>
      </p:sp>
      <p:sp>
        <p:nvSpPr>
          <p:cNvPr id="8" name="제목 5">
            <a:extLst>
              <a:ext uri="{FF2B5EF4-FFF2-40B4-BE49-F238E27FC236}">
                <a16:creationId xmlns:a16="http://schemas.microsoft.com/office/drawing/2014/main" id="{F857FEE6-CE74-4372-A25E-EBDAEF626DA7}"/>
              </a:ext>
            </a:extLst>
          </p:cNvPr>
          <p:cNvSpPr txBox="1">
            <a:spLocks/>
          </p:cNvSpPr>
          <p:nvPr/>
        </p:nvSpPr>
        <p:spPr>
          <a:xfrm>
            <a:off x="341049" y="675546"/>
            <a:ext cx="3258843"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mn-lt"/>
                <a:ea typeface="나눔스퀘어 Light" panose="020B0600000101010101" pitchFamily="50" charset="-127"/>
              </a:rPr>
              <a:t>PART</a:t>
            </a:r>
            <a:r>
              <a:rPr lang="ko-KR" altLang="en-US" sz="1400" dirty="0">
                <a:latin typeface="+mn-lt"/>
                <a:ea typeface="나눔스퀘어 Light" panose="020B0600000101010101" pitchFamily="50" charset="-127"/>
              </a:rPr>
              <a:t> </a:t>
            </a:r>
            <a:r>
              <a:rPr lang="en-US" altLang="ko-KR" sz="1400" dirty="0">
                <a:latin typeface="+mn-lt"/>
                <a:ea typeface="나눔스퀘어 Light" panose="020B0600000101010101" pitchFamily="50" charset="-127"/>
              </a:rPr>
              <a:t>1 I </a:t>
            </a:r>
            <a:r>
              <a:rPr lang="ko-KR" altLang="en-US" sz="1400" dirty="0">
                <a:latin typeface="+mn-lt"/>
                <a:ea typeface="나눔스퀘어 Light" panose="020B0600000101010101" pitchFamily="50" charset="-127"/>
              </a:rPr>
              <a:t>개요</a:t>
            </a:r>
          </a:p>
        </p:txBody>
      </p:sp>
      <p:sp>
        <p:nvSpPr>
          <p:cNvPr id="2" name="슬라이드 번호 개체 틀 1">
            <a:extLst>
              <a:ext uri="{FF2B5EF4-FFF2-40B4-BE49-F238E27FC236}">
                <a16:creationId xmlns:a16="http://schemas.microsoft.com/office/drawing/2014/main" id="{B32C9C22-DFAF-419F-8435-D0A6C3994CCA}"/>
              </a:ext>
            </a:extLst>
          </p:cNvPr>
          <p:cNvSpPr>
            <a:spLocks noGrp="1"/>
          </p:cNvSpPr>
          <p:nvPr>
            <p:ph type="sldNum" sz="quarter" idx="12"/>
          </p:nvPr>
        </p:nvSpPr>
        <p:spPr/>
        <p:txBody>
          <a:bodyPr/>
          <a:lstStyle/>
          <a:p>
            <a:fld id="{3ABC768E-094C-1348-9D29-2163BD33EBDB}" type="slidenum">
              <a:rPr kumimoji="1" lang="ko-KR" altLang="en-US" smtClean="0"/>
              <a:pPr/>
              <a:t>4</a:t>
            </a:fld>
            <a:endParaRPr kumimoji="1" lang="ko-KR" altLang="en-US" dirty="0"/>
          </a:p>
        </p:txBody>
      </p:sp>
      <p:pic>
        <p:nvPicPr>
          <p:cNvPr id="4" name="그림 3">
            <a:extLst>
              <a:ext uri="{FF2B5EF4-FFF2-40B4-BE49-F238E27FC236}">
                <a16:creationId xmlns:a16="http://schemas.microsoft.com/office/drawing/2014/main" id="{10DA2A18-7F9D-48E6-83EA-3E378BD248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3242" y="1735887"/>
            <a:ext cx="4456577" cy="4160967"/>
          </a:xfrm>
          <a:prstGeom prst="rect">
            <a:avLst/>
          </a:prstGeom>
        </p:spPr>
      </p:pic>
      <p:graphicFrame>
        <p:nvGraphicFramePr>
          <p:cNvPr id="19" name="표 18">
            <a:extLst>
              <a:ext uri="{FF2B5EF4-FFF2-40B4-BE49-F238E27FC236}">
                <a16:creationId xmlns:a16="http://schemas.microsoft.com/office/drawing/2014/main" id="{8F8DEF37-4C45-4CCE-B23D-D4C76E263D18}"/>
              </a:ext>
            </a:extLst>
          </p:cNvPr>
          <p:cNvGraphicFramePr>
            <a:graphicFrameLocks noGrp="1"/>
          </p:cNvGraphicFramePr>
          <p:nvPr>
            <p:extLst>
              <p:ext uri="{D42A27DB-BD31-4B8C-83A1-F6EECF244321}">
                <p14:modId xmlns:p14="http://schemas.microsoft.com/office/powerpoint/2010/main" val="2285757127"/>
              </p:ext>
            </p:extLst>
          </p:nvPr>
        </p:nvGraphicFramePr>
        <p:xfrm>
          <a:off x="5356860" y="1735887"/>
          <a:ext cx="3355600" cy="4177389"/>
        </p:xfrm>
        <a:graphic>
          <a:graphicData uri="http://schemas.openxmlformats.org/drawingml/2006/table">
            <a:tbl>
              <a:tblPr>
                <a:tableStyleId>{5C22544A-7EE6-4342-B048-85BDC9FD1C3A}</a:tableStyleId>
              </a:tblPr>
              <a:tblGrid>
                <a:gridCol w="3355600">
                  <a:extLst>
                    <a:ext uri="{9D8B030D-6E8A-4147-A177-3AD203B41FA5}">
                      <a16:colId xmlns:a16="http://schemas.microsoft.com/office/drawing/2014/main" val="493813631"/>
                    </a:ext>
                  </a:extLst>
                </a:gridCol>
              </a:tblGrid>
              <a:tr h="382124">
                <a:tc>
                  <a:txBody>
                    <a:bodyPr/>
                    <a:lstStyle/>
                    <a:p>
                      <a:pPr algn="ctr" rtl="0"/>
                      <a:r>
                        <a:rPr lang="ko-KR" altLang="en-US" sz="1600" b="1" noProof="0" dirty="0">
                          <a:solidFill>
                            <a:schemeClr val="tx1"/>
                          </a:solidFill>
                          <a:latin typeface="맑은 고딕" panose="020B0503020000020004" pitchFamily="50" charset="-127"/>
                          <a:ea typeface="맑은 고딕" panose="020B0503020000020004" pitchFamily="50" charset="-127"/>
                        </a:rPr>
                        <a:t>요식업계 현 상황</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FC3B6"/>
                    </a:solidFill>
                  </a:tcPr>
                </a:tc>
                <a:extLst>
                  <a:ext uri="{0D108BD9-81ED-4DB2-BD59-A6C34878D82A}">
                    <a16:rowId xmlns:a16="http://schemas.microsoft.com/office/drawing/2014/main" val="2570369641"/>
                  </a:ext>
                </a:extLst>
              </a:tr>
              <a:tr h="37952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400" b="0" i="0" kern="1200" dirty="0">
                          <a:solidFill>
                            <a:schemeClr val="dk1"/>
                          </a:solidFill>
                          <a:effectLst/>
                          <a:latin typeface="+mn-lt"/>
                          <a:ea typeface="+mn-ea"/>
                          <a:cs typeface="+mn-cs"/>
                        </a:rPr>
                        <a:t>2020</a:t>
                      </a:r>
                      <a:r>
                        <a:rPr lang="ko-KR" altLang="en-US" sz="1400" b="0" i="0" kern="1200" dirty="0">
                          <a:solidFill>
                            <a:schemeClr val="dk1"/>
                          </a:solidFill>
                          <a:effectLst/>
                          <a:latin typeface="+mn-lt"/>
                          <a:ea typeface="+mn-ea"/>
                          <a:cs typeface="+mn-cs"/>
                        </a:rPr>
                        <a:t>년 </a:t>
                      </a:r>
                      <a:r>
                        <a:rPr lang="en-US" altLang="ko-KR" sz="1400" b="0" i="0" kern="1200" dirty="0">
                          <a:solidFill>
                            <a:schemeClr val="dk1"/>
                          </a:solidFill>
                          <a:effectLst/>
                          <a:latin typeface="+mn-lt"/>
                          <a:ea typeface="+mn-ea"/>
                          <a:cs typeface="+mn-cs"/>
                        </a:rPr>
                        <a:t>Covid19</a:t>
                      </a:r>
                      <a:r>
                        <a:rPr lang="ko-KR" altLang="en-US" sz="1400" b="0" i="0" kern="1200" dirty="0">
                          <a:solidFill>
                            <a:schemeClr val="dk1"/>
                          </a:solidFill>
                          <a:effectLst/>
                          <a:latin typeface="+mn-lt"/>
                          <a:ea typeface="+mn-ea"/>
                          <a:cs typeface="+mn-cs"/>
                        </a:rPr>
                        <a:t>의 출현으로 생긴 경기침체의 여파로 많은 산업들이 피해를 보고 폐업했습니다</a:t>
                      </a:r>
                      <a:r>
                        <a:rPr lang="en-US" altLang="ko-KR" sz="1400" b="0" i="0" kern="1200" dirty="0">
                          <a:solidFill>
                            <a:schemeClr val="dk1"/>
                          </a:solidFill>
                          <a:effectLst/>
                          <a:latin typeface="+mn-lt"/>
                          <a:ea typeface="+mn-ea"/>
                          <a:cs typeface="+mn-cs"/>
                        </a:rPr>
                        <a:t>. </a:t>
                      </a:r>
                      <a:r>
                        <a:rPr lang="ko-KR" altLang="en-US" sz="1400" b="0" i="0" kern="1200" dirty="0">
                          <a:solidFill>
                            <a:schemeClr val="dk1"/>
                          </a:solidFill>
                          <a:effectLst/>
                          <a:latin typeface="+mn-lt"/>
                          <a:ea typeface="+mn-ea"/>
                          <a:cs typeface="+mn-cs"/>
                        </a:rPr>
                        <a:t>요식업계 또한 </a:t>
                      </a:r>
                      <a:r>
                        <a:rPr lang="en-US" altLang="ko-KR" sz="1400" b="0" i="0" kern="1200" dirty="0">
                          <a:solidFill>
                            <a:schemeClr val="dk1"/>
                          </a:solidFill>
                          <a:effectLst/>
                          <a:latin typeface="+mn-lt"/>
                          <a:ea typeface="+mn-ea"/>
                          <a:cs typeface="+mn-cs"/>
                        </a:rPr>
                        <a:t>19</a:t>
                      </a:r>
                      <a:r>
                        <a:rPr lang="ko-KR" altLang="en-US" sz="1400" b="0" i="0" kern="1200" dirty="0">
                          <a:solidFill>
                            <a:schemeClr val="dk1"/>
                          </a:solidFill>
                          <a:effectLst/>
                          <a:latin typeface="+mn-lt"/>
                          <a:ea typeface="+mn-ea"/>
                          <a:cs typeface="+mn-cs"/>
                        </a:rPr>
                        <a:t>년도 까지 최고 </a:t>
                      </a:r>
                      <a:r>
                        <a:rPr lang="ko-KR" altLang="en-US" sz="1400" b="0" i="0" kern="1200" dirty="0" err="1">
                          <a:solidFill>
                            <a:schemeClr val="dk1"/>
                          </a:solidFill>
                          <a:effectLst/>
                          <a:latin typeface="+mn-lt"/>
                          <a:ea typeface="+mn-ea"/>
                          <a:cs typeface="+mn-cs"/>
                        </a:rPr>
                        <a:t>폐업률을</a:t>
                      </a:r>
                      <a:r>
                        <a:rPr lang="ko-KR" altLang="en-US" sz="1400" b="0" i="0" kern="1200" dirty="0">
                          <a:solidFill>
                            <a:schemeClr val="dk1"/>
                          </a:solidFill>
                          <a:effectLst/>
                          <a:latin typeface="+mn-lt"/>
                          <a:ea typeface="+mn-ea"/>
                          <a:cs typeface="+mn-cs"/>
                        </a:rPr>
                        <a:t> 찍으며</a:t>
                      </a:r>
                      <a:r>
                        <a:rPr lang="en-US" altLang="ko-KR" sz="1400" b="0" i="0" kern="1200" dirty="0">
                          <a:solidFill>
                            <a:schemeClr val="dk1"/>
                          </a:solidFill>
                          <a:effectLst/>
                          <a:latin typeface="+mn-lt"/>
                          <a:ea typeface="+mn-ea"/>
                          <a:cs typeface="+mn-cs"/>
                        </a:rPr>
                        <a:t>, 20</a:t>
                      </a:r>
                      <a:r>
                        <a:rPr lang="ko-KR" altLang="en-US" sz="1400" b="0" i="0" kern="1200" dirty="0">
                          <a:solidFill>
                            <a:schemeClr val="dk1"/>
                          </a:solidFill>
                          <a:effectLst/>
                          <a:latin typeface="+mn-lt"/>
                          <a:ea typeface="+mn-ea"/>
                          <a:cs typeface="+mn-cs"/>
                        </a:rPr>
                        <a:t>년도에는 </a:t>
                      </a:r>
                      <a:r>
                        <a:rPr lang="ko-KR" altLang="en-US" sz="1400" b="0" i="0" kern="1200" dirty="0" err="1">
                          <a:solidFill>
                            <a:schemeClr val="dk1"/>
                          </a:solidFill>
                          <a:effectLst/>
                          <a:latin typeface="+mn-lt"/>
                          <a:ea typeface="+mn-ea"/>
                          <a:cs typeface="+mn-cs"/>
                        </a:rPr>
                        <a:t>폐업률이</a:t>
                      </a:r>
                      <a:r>
                        <a:rPr lang="ko-KR" altLang="en-US" sz="1400" b="0" i="0" kern="1200" dirty="0">
                          <a:solidFill>
                            <a:schemeClr val="dk1"/>
                          </a:solidFill>
                          <a:effectLst/>
                          <a:latin typeface="+mn-lt"/>
                          <a:ea typeface="+mn-ea"/>
                          <a:cs typeface="+mn-cs"/>
                        </a:rPr>
                        <a:t> 더욱더 가속화 될 것이라 예측 되었지만 오히려 </a:t>
                      </a:r>
                      <a:r>
                        <a:rPr lang="ko-KR" altLang="en-US" sz="1400" b="0" i="0" kern="1200" dirty="0" err="1">
                          <a:solidFill>
                            <a:schemeClr val="dk1"/>
                          </a:solidFill>
                          <a:effectLst/>
                          <a:latin typeface="+mn-lt"/>
                          <a:ea typeface="+mn-ea"/>
                          <a:cs typeface="+mn-cs"/>
                        </a:rPr>
                        <a:t>폐업률이</a:t>
                      </a:r>
                      <a:r>
                        <a:rPr lang="ko-KR" altLang="en-US" sz="1400" b="0" i="0" kern="1200" dirty="0">
                          <a:solidFill>
                            <a:schemeClr val="dk1"/>
                          </a:solidFill>
                          <a:effectLst/>
                          <a:latin typeface="+mn-lt"/>
                          <a:ea typeface="+mn-ea"/>
                          <a:cs typeface="+mn-cs"/>
                        </a:rPr>
                        <a:t> 줄어들었습니다</a:t>
                      </a:r>
                      <a:r>
                        <a:rPr lang="en-US" altLang="ko-KR" sz="1400" b="0" i="0" kern="1200" dirty="0">
                          <a:solidFill>
                            <a:schemeClr val="dk1"/>
                          </a:solidFill>
                          <a:effectLst/>
                          <a:latin typeface="+mn-lt"/>
                          <a:ea typeface="+mn-ea"/>
                          <a:cs typeface="+mn-cs"/>
                        </a:rPr>
                        <a:t>. Covid19</a:t>
                      </a:r>
                      <a:r>
                        <a:rPr lang="ko-KR" altLang="en-US" sz="1400" b="0" i="0" kern="1200" dirty="0">
                          <a:solidFill>
                            <a:schemeClr val="dk1"/>
                          </a:solidFill>
                          <a:effectLst/>
                          <a:latin typeface="+mn-lt"/>
                          <a:ea typeface="+mn-ea"/>
                          <a:cs typeface="+mn-cs"/>
                        </a:rPr>
                        <a:t>로 인해 유동인구가 감소하고 집에 있는 시간이 늘어나면서 자연스럽게 배달 시장 규모가 증가했습니다</a:t>
                      </a:r>
                      <a:r>
                        <a:rPr lang="en-US" altLang="ko-KR" sz="1400" b="0" i="0" kern="1200" dirty="0">
                          <a:solidFill>
                            <a:schemeClr val="dk1"/>
                          </a:solidFill>
                          <a:effectLst/>
                          <a:latin typeface="+mn-lt"/>
                          <a:ea typeface="+mn-ea"/>
                          <a:cs typeface="+mn-cs"/>
                        </a:rPr>
                        <a:t>. </a:t>
                      </a:r>
                      <a:r>
                        <a:rPr lang="ko-KR" altLang="en-US" sz="1400" b="0" i="0" kern="1200" dirty="0">
                          <a:solidFill>
                            <a:schemeClr val="dk1"/>
                          </a:solidFill>
                          <a:effectLst/>
                          <a:latin typeface="+mn-lt"/>
                          <a:ea typeface="+mn-ea"/>
                          <a:cs typeface="+mn-cs"/>
                        </a:rPr>
                        <a:t>오히려 배달 시장 규모 증가는 요식업계의 새로운 돌파구가 되었습니다</a:t>
                      </a:r>
                      <a:r>
                        <a:rPr lang="en-US" altLang="ko-KR" sz="1400" b="0" i="0" kern="1200" dirty="0">
                          <a:solidFill>
                            <a:schemeClr val="dk1"/>
                          </a:solidFill>
                          <a:effectLst/>
                          <a:latin typeface="+mn-lt"/>
                          <a:ea typeface="+mn-ea"/>
                          <a:cs typeface="+mn-cs"/>
                        </a:rPr>
                        <a:t>. </a:t>
                      </a:r>
                      <a:endParaRPr lang="ko-KR" altLang="en-US" sz="1400" spc="30" noProof="0" dirty="0">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spTree>
    <p:extLst>
      <p:ext uri="{BB962C8B-B14F-4D97-AF65-F5344CB8AC3E}">
        <p14:creationId xmlns:p14="http://schemas.microsoft.com/office/powerpoint/2010/main" val="32956410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D2938D0D-8A9E-4EA8-8403-FDA950CED98A}"/>
              </a:ext>
            </a:extLst>
          </p:cNvPr>
          <p:cNvSpPr/>
          <p:nvPr/>
        </p:nvSpPr>
        <p:spPr>
          <a:xfrm>
            <a:off x="0" y="0"/>
            <a:ext cx="9144000" cy="6858000"/>
          </a:xfrm>
          <a:prstGeom prst="rect">
            <a:avLst/>
          </a:prstGeom>
          <a:solidFill>
            <a:srgbClr val="7FC3B6"/>
          </a:solidFill>
        </p:spPr>
        <p:txBody>
          <a:bodyPr wrap="non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3" name="사각형: 둥근 모서리 2">
            <a:extLst>
              <a:ext uri="{FF2B5EF4-FFF2-40B4-BE49-F238E27FC236}">
                <a16:creationId xmlns:a16="http://schemas.microsoft.com/office/drawing/2014/main" id="{346D6AD2-8CA6-4C86-943B-7AF13C54C558}"/>
              </a:ext>
            </a:extLst>
          </p:cNvPr>
          <p:cNvSpPr/>
          <p:nvPr/>
        </p:nvSpPr>
        <p:spPr>
          <a:xfrm>
            <a:off x="2195736" y="2024844"/>
            <a:ext cx="4752528" cy="2520280"/>
          </a:xfrm>
          <a:prstGeom prst="roundRect">
            <a:avLst/>
          </a:prstGeom>
          <a:solidFill>
            <a:schemeClr val="bg1">
              <a:lumMod val="95000"/>
            </a:schemeClr>
          </a:solidFill>
        </p:spPr>
        <p:txBody>
          <a:bodyPr wrap="non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5" name="TextBox 4">
            <a:extLst>
              <a:ext uri="{FF2B5EF4-FFF2-40B4-BE49-F238E27FC236}">
                <a16:creationId xmlns:a16="http://schemas.microsoft.com/office/drawing/2014/main" id="{1A6E753D-0BCE-4D43-BFB0-02BD9E99CEB2}"/>
              </a:ext>
            </a:extLst>
          </p:cNvPr>
          <p:cNvSpPr txBox="1"/>
          <p:nvPr/>
        </p:nvSpPr>
        <p:spPr>
          <a:xfrm>
            <a:off x="2195736" y="2650654"/>
            <a:ext cx="4752528" cy="1282402"/>
          </a:xfrm>
          <a:prstGeom prst="rect">
            <a:avLst/>
          </a:prstGeom>
          <a:noFill/>
          <a:ln w="3175">
            <a:noFill/>
          </a:ln>
          <a:effectLst/>
        </p:spPr>
        <p:txBody>
          <a:bodyPr wrap="square" lIns="0" tIns="0" rIns="0" bIns="0" rtlCol="0">
            <a:spAutoFit/>
          </a:bodyPr>
          <a:lstStyle/>
          <a:p>
            <a:pPr algn="ctr" defTabSz="975022" latinLnBrk="0">
              <a:spcBef>
                <a:spcPts val="500"/>
              </a:spcBef>
              <a:buClr>
                <a:schemeClr val="tx1">
                  <a:lumMod val="65000"/>
                  <a:lumOff val="35000"/>
                </a:schemeClr>
              </a:buClr>
              <a:buSzPct val="60000"/>
            </a:pPr>
            <a:r>
              <a:rPr lang="en-US" altLang="ko-KR" sz="4400" b="1" spc="-60" dirty="0">
                <a:solidFill>
                  <a:schemeClr val="tx1">
                    <a:lumMod val="65000"/>
                    <a:lumOff val="35000"/>
                  </a:schemeClr>
                </a:solidFill>
                <a:latin typeface="+mn-ea"/>
              </a:rPr>
              <a:t>PART 7</a:t>
            </a:r>
          </a:p>
          <a:p>
            <a:pPr algn="ctr" defTabSz="975022" latinLnBrk="0">
              <a:spcBef>
                <a:spcPts val="500"/>
              </a:spcBef>
              <a:buClr>
                <a:schemeClr val="tx1">
                  <a:lumMod val="65000"/>
                  <a:lumOff val="35000"/>
                </a:schemeClr>
              </a:buClr>
              <a:buSzPct val="60000"/>
            </a:pPr>
            <a:endParaRPr lang="en-US" altLang="ko-KR" sz="1100" b="1" spc="-60" dirty="0">
              <a:solidFill>
                <a:schemeClr val="tx1">
                  <a:lumMod val="65000"/>
                  <a:lumOff val="35000"/>
                </a:schemeClr>
              </a:solidFill>
              <a:latin typeface="+mn-ea"/>
            </a:endParaRPr>
          </a:p>
          <a:p>
            <a:pPr algn="ctr" defTabSz="975022" latinLnBrk="0">
              <a:spcBef>
                <a:spcPts val="500"/>
              </a:spcBef>
              <a:buClr>
                <a:schemeClr val="tx1">
                  <a:lumMod val="65000"/>
                  <a:lumOff val="35000"/>
                </a:schemeClr>
              </a:buClr>
              <a:buSzPct val="60000"/>
            </a:pPr>
            <a:r>
              <a:rPr lang="ko-KR" altLang="en-US" sz="2000" b="1" spc="-60" dirty="0">
                <a:solidFill>
                  <a:schemeClr val="tx1">
                    <a:lumMod val="65000"/>
                    <a:lumOff val="35000"/>
                  </a:schemeClr>
                </a:solidFill>
                <a:latin typeface="+mn-ea"/>
              </a:rPr>
              <a:t>창업 지역 추천</a:t>
            </a:r>
          </a:p>
        </p:txBody>
      </p:sp>
    </p:spTree>
    <p:extLst>
      <p:ext uri="{BB962C8B-B14F-4D97-AF65-F5344CB8AC3E}">
        <p14:creationId xmlns:p14="http://schemas.microsoft.com/office/powerpoint/2010/main" val="20287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5">
            <a:extLst>
              <a:ext uri="{FF2B5EF4-FFF2-40B4-BE49-F238E27FC236}">
                <a16:creationId xmlns:a16="http://schemas.microsoft.com/office/drawing/2014/main" id="{E109A8DA-91EE-42B3-89AC-D2B1BC88A3A1}"/>
              </a:ext>
            </a:extLst>
          </p:cNvPr>
          <p:cNvSpPr txBox="1">
            <a:spLocks/>
          </p:cNvSpPr>
          <p:nvPr/>
        </p:nvSpPr>
        <p:spPr>
          <a:xfrm>
            <a:off x="333242" y="961146"/>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endParaRPr lang="ko-KR" altLang="en-US" sz="2400" dirty="0">
              <a:latin typeface="나눔스퀘어 ExtraBold" panose="020B0600000101010101" pitchFamily="50" charset="-127"/>
              <a:ea typeface="나눔스퀘어 ExtraBold" panose="020B0600000101010101" pitchFamily="50" charset="-127"/>
            </a:endParaRPr>
          </a:p>
        </p:txBody>
      </p:sp>
      <p:sp>
        <p:nvSpPr>
          <p:cNvPr id="8" name="제목 5">
            <a:extLst>
              <a:ext uri="{FF2B5EF4-FFF2-40B4-BE49-F238E27FC236}">
                <a16:creationId xmlns:a16="http://schemas.microsoft.com/office/drawing/2014/main" id="{F857FEE6-CE74-4372-A25E-EBDAEF626DA7}"/>
              </a:ext>
            </a:extLst>
          </p:cNvPr>
          <p:cNvSpPr txBox="1">
            <a:spLocks/>
          </p:cNvSpPr>
          <p:nvPr/>
        </p:nvSpPr>
        <p:spPr>
          <a:xfrm>
            <a:off x="341049" y="675546"/>
            <a:ext cx="3258843"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7 I </a:t>
            </a:r>
            <a:r>
              <a:rPr lang="ko-KR" altLang="en-US" sz="1400" dirty="0">
                <a:latin typeface="나눔스퀘어 Light" panose="020B0600000101010101" pitchFamily="50" charset="-127"/>
                <a:ea typeface="나눔스퀘어 Light" panose="020B0600000101010101" pitchFamily="50" charset="-127"/>
              </a:rPr>
              <a:t>창업 지역 추천</a:t>
            </a:r>
          </a:p>
        </p:txBody>
      </p:sp>
      <p:sp>
        <p:nvSpPr>
          <p:cNvPr id="2" name="슬라이드 번호 개체 틀 1">
            <a:extLst>
              <a:ext uri="{FF2B5EF4-FFF2-40B4-BE49-F238E27FC236}">
                <a16:creationId xmlns:a16="http://schemas.microsoft.com/office/drawing/2014/main" id="{B32C9C22-DFAF-419F-8435-D0A6C3994CCA}"/>
              </a:ext>
            </a:extLst>
          </p:cNvPr>
          <p:cNvSpPr>
            <a:spLocks noGrp="1"/>
          </p:cNvSpPr>
          <p:nvPr>
            <p:ph type="sldNum" sz="quarter" idx="12"/>
          </p:nvPr>
        </p:nvSpPr>
        <p:spPr/>
        <p:txBody>
          <a:bodyPr/>
          <a:lstStyle/>
          <a:p>
            <a:fld id="{3ABC768E-094C-1348-9D29-2163BD33EBDB}" type="slidenum">
              <a:rPr kumimoji="1" lang="ko-KR" altLang="en-US" smtClean="0"/>
              <a:pPr/>
              <a:t>41</a:t>
            </a:fld>
            <a:endParaRPr kumimoji="1" lang="ko-KR" altLang="en-US" dirty="0"/>
          </a:p>
        </p:txBody>
      </p:sp>
      <p:graphicFrame>
        <p:nvGraphicFramePr>
          <p:cNvPr id="19" name="표 18">
            <a:extLst>
              <a:ext uri="{FF2B5EF4-FFF2-40B4-BE49-F238E27FC236}">
                <a16:creationId xmlns:a16="http://schemas.microsoft.com/office/drawing/2014/main" id="{8F8DEF37-4C45-4CCE-B23D-D4C76E263D18}"/>
              </a:ext>
            </a:extLst>
          </p:cNvPr>
          <p:cNvGraphicFramePr>
            <a:graphicFrameLocks noGrp="1"/>
          </p:cNvGraphicFramePr>
          <p:nvPr>
            <p:extLst>
              <p:ext uri="{D42A27DB-BD31-4B8C-83A1-F6EECF244321}">
                <p14:modId xmlns:p14="http://schemas.microsoft.com/office/powerpoint/2010/main" val="3000864928"/>
              </p:ext>
            </p:extLst>
          </p:nvPr>
        </p:nvGraphicFramePr>
        <p:xfrm>
          <a:off x="5356860" y="1594134"/>
          <a:ext cx="3355600" cy="4527404"/>
        </p:xfrm>
        <a:graphic>
          <a:graphicData uri="http://schemas.openxmlformats.org/drawingml/2006/table">
            <a:tbl>
              <a:tblPr>
                <a:tableStyleId>{5C22544A-7EE6-4342-B048-85BDC9FD1C3A}</a:tableStyleId>
              </a:tblPr>
              <a:tblGrid>
                <a:gridCol w="3355600">
                  <a:extLst>
                    <a:ext uri="{9D8B030D-6E8A-4147-A177-3AD203B41FA5}">
                      <a16:colId xmlns:a16="http://schemas.microsoft.com/office/drawing/2014/main" val="493813631"/>
                    </a:ext>
                  </a:extLst>
                </a:gridCol>
              </a:tblGrid>
              <a:tr h="382124">
                <a:tc>
                  <a:txBody>
                    <a:bodyPr/>
                    <a:lstStyle/>
                    <a:p>
                      <a:pPr algn="ctr" rtl="0"/>
                      <a:r>
                        <a:rPr lang="ko-KR" altLang="en-US" sz="1600" b="1" noProof="0" dirty="0">
                          <a:solidFill>
                            <a:schemeClr val="tx1"/>
                          </a:solidFill>
                          <a:latin typeface="맑은 고딕" panose="020B0503020000020004" pitchFamily="50" charset="-127"/>
                          <a:ea typeface="맑은 고딕" panose="020B0503020000020004" pitchFamily="50" charset="-127"/>
                        </a:rPr>
                        <a:t>배달 창업 위치 중요성</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FC3B6"/>
                    </a:solidFill>
                  </a:tcPr>
                </a:tc>
                <a:extLst>
                  <a:ext uri="{0D108BD9-81ED-4DB2-BD59-A6C34878D82A}">
                    <a16:rowId xmlns:a16="http://schemas.microsoft.com/office/drawing/2014/main" val="2570369641"/>
                  </a:ext>
                </a:extLst>
              </a:tr>
              <a:tr h="37952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400" b="0" i="0" kern="1200" dirty="0">
                          <a:solidFill>
                            <a:schemeClr val="dk1"/>
                          </a:solidFill>
                          <a:effectLst/>
                          <a:latin typeface="+mn-lt"/>
                          <a:ea typeface="+mn-ea"/>
                          <a:cs typeface="+mn-cs"/>
                        </a:rPr>
                        <a:t>- </a:t>
                      </a:r>
                      <a:r>
                        <a:rPr lang="ko-KR" altLang="en-US" sz="1400" b="0" i="0" kern="1200" dirty="0">
                          <a:solidFill>
                            <a:schemeClr val="dk1"/>
                          </a:solidFill>
                          <a:effectLst/>
                          <a:latin typeface="+mn-lt"/>
                          <a:ea typeface="+mn-ea"/>
                          <a:cs typeface="+mn-cs"/>
                        </a:rPr>
                        <a:t>창업메뉴와 맞물려 매출을 결정짓는 핵심 요인은 바로 매장 위치 선정입니다</a:t>
                      </a:r>
                      <a:r>
                        <a:rPr lang="en-US" altLang="ko-KR" sz="1400" b="0" i="0" kern="1200" dirty="0">
                          <a:solidFill>
                            <a:schemeClr val="dk1"/>
                          </a:solidFill>
                          <a:effectLst/>
                          <a:latin typeface="+mn-lt"/>
                          <a:ea typeface="+mn-ea"/>
                          <a:cs typeface="+mn-cs"/>
                        </a:rPr>
                        <a:t>. </a:t>
                      </a:r>
                      <a:r>
                        <a:rPr lang="ko-KR" altLang="en-US" sz="1400" b="0" i="0" kern="1200" dirty="0">
                          <a:solidFill>
                            <a:schemeClr val="dk1"/>
                          </a:solidFill>
                          <a:effectLst/>
                          <a:latin typeface="+mn-lt"/>
                          <a:ea typeface="+mn-ea"/>
                          <a:cs typeface="+mn-cs"/>
                        </a:rPr>
                        <a:t>매장 위치 선정은 매출과도 직결되기에 요식업창업에 가장 치명적인 요소인 </a:t>
                      </a:r>
                      <a:r>
                        <a:rPr lang="en-US" altLang="ko-KR" sz="1400" b="0" i="0" kern="1200" dirty="0">
                          <a:solidFill>
                            <a:schemeClr val="dk1"/>
                          </a:solidFill>
                          <a:effectLst/>
                          <a:latin typeface="+mn-lt"/>
                          <a:ea typeface="+mn-ea"/>
                          <a:cs typeface="+mn-cs"/>
                        </a:rPr>
                        <a:t>"</a:t>
                      </a:r>
                      <a:r>
                        <a:rPr lang="ko-KR" altLang="en-US" sz="1400" b="0" i="0" kern="1200" dirty="0">
                          <a:solidFill>
                            <a:schemeClr val="dk1"/>
                          </a:solidFill>
                          <a:effectLst/>
                          <a:latin typeface="+mn-lt"/>
                          <a:ea typeface="+mn-ea"/>
                          <a:cs typeface="+mn-cs"/>
                        </a:rPr>
                        <a:t>매장 위치 </a:t>
                      </a:r>
                      <a:r>
                        <a:rPr lang="ko-KR" altLang="en-US" sz="1400" b="0" i="0" kern="1200" dirty="0" err="1">
                          <a:solidFill>
                            <a:schemeClr val="dk1"/>
                          </a:solidFill>
                          <a:effectLst/>
                          <a:latin typeface="+mn-lt"/>
                          <a:ea typeface="+mn-ea"/>
                          <a:cs typeface="+mn-cs"/>
                        </a:rPr>
                        <a:t>선정”에</a:t>
                      </a:r>
                      <a:r>
                        <a:rPr lang="ko-KR" altLang="en-US" sz="1400" b="0" i="0" kern="1200" dirty="0">
                          <a:solidFill>
                            <a:schemeClr val="dk1"/>
                          </a:solidFill>
                          <a:effectLst/>
                          <a:latin typeface="+mn-lt"/>
                          <a:ea typeface="+mn-ea"/>
                          <a:cs typeface="+mn-cs"/>
                        </a:rPr>
                        <a:t> 심혈을 기울여야 합니다</a:t>
                      </a:r>
                      <a:r>
                        <a:rPr lang="en-US" altLang="ko-KR" sz="1400" b="0" i="0" kern="1200" dirty="0">
                          <a:solidFill>
                            <a:schemeClr val="dk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400" b="0" i="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400" b="0" i="0" kern="1200" dirty="0">
                          <a:solidFill>
                            <a:schemeClr val="dk1"/>
                          </a:solidFill>
                          <a:effectLst/>
                          <a:latin typeface="+mn-lt"/>
                          <a:ea typeface="+mn-ea"/>
                          <a:cs typeface="+mn-cs"/>
                        </a:rPr>
                        <a:t>- </a:t>
                      </a:r>
                      <a:r>
                        <a:rPr lang="ko-KR" altLang="en-US" sz="1400" b="0" i="0" kern="1200" dirty="0">
                          <a:solidFill>
                            <a:schemeClr val="dk1"/>
                          </a:solidFill>
                          <a:effectLst/>
                          <a:latin typeface="+mn-lt"/>
                          <a:ea typeface="+mn-ea"/>
                          <a:cs typeface="+mn-cs"/>
                        </a:rPr>
                        <a:t>저희는 일단 서울특별시 중 제일 배달 건수 데이터가 많았던 구로구에서 메뉴를 어디에 창업하는 것이 유리한지 창업 지역을 추천해 주는 서비스를 제작하게 되었습니다</a:t>
                      </a:r>
                      <a:r>
                        <a:rPr lang="en-US" altLang="ko-KR" sz="1400" b="0" i="0" kern="1200" dirty="0">
                          <a:solidFill>
                            <a:schemeClr val="dk1"/>
                          </a:solidFill>
                          <a:effectLst/>
                          <a:latin typeface="+mn-lt"/>
                          <a:ea typeface="+mn-ea"/>
                          <a:cs typeface="+mn-cs"/>
                        </a:rPr>
                        <a:t>. </a:t>
                      </a:r>
                      <a:r>
                        <a:rPr lang="ko-KR" altLang="en-US" sz="1400" b="0" i="0" kern="1200" dirty="0">
                          <a:solidFill>
                            <a:schemeClr val="dk1"/>
                          </a:solidFill>
                          <a:effectLst/>
                          <a:latin typeface="+mn-lt"/>
                          <a:ea typeface="+mn-ea"/>
                          <a:cs typeface="+mn-cs"/>
                        </a:rPr>
                        <a:t>구로구 또한 모든 배달 데이터가 있는 것이 아니고 모든 상점의 데이터가 다 들어있지 않기 때문에 예측 서비스에 오차가 있을 것입니다</a:t>
                      </a:r>
                      <a:r>
                        <a:rPr lang="en-US" altLang="ko-KR" sz="1400" b="0" i="0" kern="1200" dirty="0">
                          <a:solidFill>
                            <a:schemeClr val="dk1"/>
                          </a:solidFill>
                          <a:effectLst/>
                          <a:latin typeface="+mn-lt"/>
                          <a:ea typeface="+mn-ea"/>
                          <a:cs typeface="+mn-cs"/>
                        </a:rPr>
                        <a:t>. </a:t>
                      </a:r>
                      <a:r>
                        <a:rPr lang="ko-KR" altLang="en-US" sz="1400" b="0" i="0" kern="1200" dirty="0">
                          <a:solidFill>
                            <a:schemeClr val="dk1"/>
                          </a:solidFill>
                          <a:effectLst/>
                          <a:latin typeface="+mn-lt"/>
                          <a:ea typeface="+mn-ea"/>
                          <a:cs typeface="+mn-cs"/>
                        </a:rPr>
                        <a:t>하지만 앞으로 배달 업체에서 더 많은 상점과 데이터를 계속해서 수집한다면 더욱더 향상된 예측 서비스가 가능할 것 입니다</a:t>
                      </a:r>
                      <a:r>
                        <a:rPr lang="en-US" altLang="ko-KR" sz="1400" b="0" i="0" kern="1200" dirty="0">
                          <a:solidFill>
                            <a:schemeClr val="dk1"/>
                          </a:solidFill>
                          <a:effectLst/>
                          <a:latin typeface="+mn-lt"/>
                          <a:ea typeface="+mn-ea"/>
                          <a:cs typeface="+mn-cs"/>
                        </a:rPr>
                        <a:t>.</a:t>
                      </a:r>
                      <a:endParaRPr lang="ko-KR" altLang="en-US" sz="1400" spc="30" noProof="0" dirty="0">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sp>
        <p:nvSpPr>
          <p:cNvPr id="6" name="제목 5">
            <a:extLst>
              <a:ext uri="{FF2B5EF4-FFF2-40B4-BE49-F238E27FC236}">
                <a16:creationId xmlns:a16="http://schemas.microsoft.com/office/drawing/2014/main" id="{BA5541B3-E5A0-42A4-B3E6-B7A049BC2D10}"/>
              </a:ext>
            </a:extLst>
          </p:cNvPr>
          <p:cNvSpPr txBox="1">
            <a:spLocks/>
          </p:cNvSpPr>
          <p:nvPr/>
        </p:nvSpPr>
        <p:spPr>
          <a:xfrm>
            <a:off x="333242" y="961146"/>
            <a:ext cx="8234496" cy="461666"/>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 </a:t>
            </a:r>
            <a:r>
              <a:rPr lang="ko-KR" altLang="en-US" sz="2400" noProof="0" dirty="0">
                <a:solidFill>
                  <a:schemeClr val="tx1"/>
                </a:solidFill>
                <a:latin typeface="맑은 고딕" panose="020B0503020000020004" pitchFamily="50" charset="-127"/>
                <a:ea typeface="맑은 고딕" panose="020B0503020000020004" pitchFamily="50" charset="-127"/>
              </a:rPr>
              <a:t>배달 창업</a:t>
            </a:r>
            <a:r>
              <a:rPr lang="en-US" altLang="ko-KR" sz="2400" noProof="0" dirty="0">
                <a:solidFill>
                  <a:schemeClr val="tx1"/>
                </a:solidFill>
                <a:latin typeface="맑은 고딕" panose="020B0503020000020004" pitchFamily="50" charset="-127"/>
                <a:ea typeface="맑은 고딕" panose="020B0503020000020004" pitchFamily="50" charset="-127"/>
              </a:rPr>
              <a:t> </a:t>
            </a:r>
            <a:r>
              <a:rPr lang="ko-KR" altLang="en-US" sz="2400" noProof="0" dirty="0">
                <a:solidFill>
                  <a:schemeClr val="tx1"/>
                </a:solidFill>
                <a:latin typeface="맑은 고딕" panose="020B0503020000020004" pitchFamily="50" charset="-127"/>
                <a:ea typeface="맑은 고딕" panose="020B0503020000020004" pitchFamily="50" charset="-127"/>
              </a:rPr>
              <a:t>입지 선정</a:t>
            </a:r>
          </a:p>
        </p:txBody>
      </p:sp>
      <p:pic>
        <p:nvPicPr>
          <p:cNvPr id="4" name="그림 3" descr="지도이(가) 표시된 사진&#10;&#10;자동 생성된 설명">
            <a:extLst>
              <a:ext uri="{FF2B5EF4-FFF2-40B4-BE49-F238E27FC236}">
                <a16:creationId xmlns:a16="http://schemas.microsoft.com/office/drawing/2014/main" id="{F50957BF-48EB-47DB-AFCA-50A18377A0A1}"/>
              </a:ext>
            </a:extLst>
          </p:cNvPr>
          <p:cNvPicPr>
            <a:picLocks noChangeAspect="1"/>
          </p:cNvPicPr>
          <p:nvPr/>
        </p:nvPicPr>
        <p:blipFill>
          <a:blip r:embed="rId2"/>
          <a:stretch>
            <a:fillRect/>
          </a:stretch>
        </p:blipFill>
        <p:spPr>
          <a:xfrm>
            <a:off x="431540" y="2276872"/>
            <a:ext cx="4217921" cy="3276364"/>
          </a:xfrm>
          <a:prstGeom prst="rect">
            <a:avLst/>
          </a:prstGeom>
        </p:spPr>
      </p:pic>
    </p:spTree>
    <p:extLst>
      <p:ext uri="{BB962C8B-B14F-4D97-AF65-F5344CB8AC3E}">
        <p14:creationId xmlns:p14="http://schemas.microsoft.com/office/powerpoint/2010/main" val="1457359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D8F26A6D-1402-45A7-85EE-26250B904499}"/>
              </a:ext>
            </a:extLst>
          </p:cNvPr>
          <p:cNvSpPr>
            <a:spLocks noGrp="1"/>
          </p:cNvSpPr>
          <p:nvPr>
            <p:ph type="sldNum" sz="quarter" idx="12"/>
          </p:nvPr>
        </p:nvSpPr>
        <p:spPr/>
        <p:txBody>
          <a:bodyPr/>
          <a:lstStyle/>
          <a:p>
            <a:fld id="{3ABC768E-094C-1348-9D29-2163BD33EBDB}" type="slidenum">
              <a:rPr kumimoji="1" lang="ko-KR" altLang="en-US" smtClean="0"/>
              <a:pPr/>
              <a:t>42</a:t>
            </a:fld>
            <a:endParaRPr kumimoji="1" lang="ko-KR" altLang="en-US" dirty="0"/>
          </a:p>
        </p:txBody>
      </p:sp>
      <p:grpSp>
        <p:nvGrpSpPr>
          <p:cNvPr id="40" name="그룹 39">
            <a:extLst>
              <a:ext uri="{FF2B5EF4-FFF2-40B4-BE49-F238E27FC236}">
                <a16:creationId xmlns:a16="http://schemas.microsoft.com/office/drawing/2014/main" id="{6B85E53E-E5F3-47CA-89AB-1DA0E6883E82}"/>
              </a:ext>
            </a:extLst>
          </p:cNvPr>
          <p:cNvGrpSpPr/>
          <p:nvPr/>
        </p:nvGrpSpPr>
        <p:grpSpPr>
          <a:xfrm>
            <a:off x="759917" y="2316723"/>
            <a:ext cx="756020" cy="745239"/>
            <a:chOff x="323851" y="2108491"/>
            <a:chExt cx="832440" cy="820569"/>
          </a:xfrm>
        </p:grpSpPr>
        <p:sp>
          <p:nvSpPr>
            <p:cNvPr id="3" name="화살표: 오각형 2">
              <a:extLst>
                <a:ext uri="{FF2B5EF4-FFF2-40B4-BE49-F238E27FC236}">
                  <a16:creationId xmlns:a16="http://schemas.microsoft.com/office/drawing/2014/main" id="{F89CCFEC-5587-43B2-B8EF-0E7308D1BAF8}"/>
                </a:ext>
              </a:extLst>
            </p:cNvPr>
            <p:cNvSpPr/>
            <p:nvPr/>
          </p:nvSpPr>
          <p:spPr>
            <a:xfrm>
              <a:off x="323851" y="2108491"/>
              <a:ext cx="832440" cy="820569"/>
            </a:xfrm>
            <a:prstGeom prst="homePlate">
              <a:avLst>
                <a:gd name="adj" fmla="val 33100"/>
              </a:avLst>
            </a:prstGeom>
            <a:solidFill>
              <a:srgbClr val="7FC3B6"/>
            </a:solidFill>
          </p:spPr>
          <p:txBody>
            <a:bodyPr wrap="square" lIns="0" tIns="0" rIns="0" bIns="0" rtlCol="0" anchor="ctr" anchorCtr="0">
              <a:spAutoFit/>
            </a:bodyPr>
            <a:lstStyle/>
            <a:p>
              <a:pPr algn="ctr" latinLnBrk="0"/>
              <a:endParaRPr lang="en-US" sz="1400" spc="-60" dirty="0">
                <a:solidFill>
                  <a:schemeClr val="tx1">
                    <a:lumMod val="65000"/>
                    <a:lumOff val="35000"/>
                  </a:schemeClr>
                </a:solidFill>
                <a:latin typeface="+mn-ea"/>
              </a:endParaRPr>
            </a:p>
          </p:txBody>
        </p:sp>
        <p:sp>
          <p:nvSpPr>
            <p:cNvPr id="18" name="TextBox 17">
              <a:extLst>
                <a:ext uri="{FF2B5EF4-FFF2-40B4-BE49-F238E27FC236}">
                  <a16:creationId xmlns:a16="http://schemas.microsoft.com/office/drawing/2014/main" id="{DE07AC0E-E42E-4CFE-BBA7-B48696436016}"/>
                </a:ext>
              </a:extLst>
            </p:cNvPr>
            <p:cNvSpPr txBox="1"/>
            <p:nvPr/>
          </p:nvSpPr>
          <p:spPr>
            <a:xfrm>
              <a:off x="343664" y="2252812"/>
              <a:ext cx="667885" cy="523220"/>
            </a:xfrm>
            <a:prstGeom prst="rect">
              <a:avLst/>
            </a:prstGeom>
            <a:noFill/>
          </p:spPr>
          <p:txBody>
            <a:bodyPr vert="horz" wrap="square" rtlCol="0">
              <a:spAutoFit/>
            </a:bodyPr>
            <a:lstStyle/>
            <a:p>
              <a:pPr algn="ctr"/>
              <a:r>
                <a:rPr lang="en-US" altLang="ko-KR" sz="2800" b="1" spc="-70" dirty="0">
                  <a:solidFill>
                    <a:schemeClr val="bg1"/>
                  </a:solidFill>
                  <a:latin typeface="맑은 고딕" panose="020B0503020000020004" pitchFamily="50" charset="-127"/>
                  <a:cs typeface="함초롬돋움" panose="02030504000101010101" pitchFamily="18" charset="-127"/>
                </a:rPr>
                <a:t>01</a:t>
              </a:r>
              <a:endParaRPr lang="ko-KR" altLang="en-US" sz="2800" b="1" spc="-70" dirty="0">
                <a:solidFill>
                  <a:schemeClr val="bg1"/>
                </a:solidFill>
                <a:latin typeface="맑은 고딕" panose="020B0503020000020004" pitchFamily="50" charset="-127"/>
                <a:cs typeface="함초롬돋움" panose="02030504000101010101" pitchFamily="18" charset="-127"/>
              </a:endParaRPr>
            </a:p>
          </p:txBody>
        </p:sp>
      </p:grpSp>
      <p:grpSp>
        <p:nvGrpSpPr>
          <p:cNvPr id="39" name="그룹 38">
            <a:extLst>
              <a:ext uri="{FF2B5EF4-FFF2-40B4-BE49-F238E27FC236}">
                <a16:creationId xmlns:a16="http://schemas.microsoft.com/office/drawing/2014/main" id="{649BCB55-361D-4025-BBB5-66BB227A7234}"/>
              </a:ext>
            </a:extLst>
          </p:cNvPr>
          <p:cNvGrpSpPr/>
          <p:nvPr/>
        </p:nvGrpSpPr>
        <p:grpSpPr>
          <a:xfrm>
            <a:off x="758749" y="3109931"/>
            <a:ext cx="758356" cy="745239"/>
            <a:chOff x="323850" y="2985199"/>
            <a:chExt cx="835012" cy="820569"/>
          </a:xfrm>
        </p:grpSpPr>
        <p:sp>
          <p:nvSpPr>
            <p:cNvPr id="34" name="화살표: 오각형 33">
              <a:extLst>
                <a:ext uri="{FF2B5EF4-FFF2-40B4-BE49-F238E27FC236}">
                  <a16:creationId xmlns:a16="http://schemas.microsoft.com/office/drawing/2014/main" id="{C69DCB47-FBEC-43BA-AEBC-C2502A790E85}"/>
                </a:ext>
              </a:extLst>
            </p:cNvPr>
            <p:cNvSpPr/>
            <p:nvPr/>
          </p:nvSpPr>
          <p:spPr>
            <a:xfrm>
              <a:off x="326422" y="2985199"/>
              <a:ext cx="832440" cy="820569"/>
            </a:xfrm>
            <a:prstGeom prst="homePlate">
              <a:avLst>
                <a:gd name="adj" fmla="val 33100"/>
              </a:avLst>
            </a:prstGeom>
            <a:solidFill>
              <a:schemeClr val="tx1">
                <a:lumMod val="50000"/>
                <a:lumOff val="50000"/>
              </a:schemeClr>
            </a:solidFill>
          </p:spPr>
          <p:txBody>
            <a:bodyPr wrap="square" lIns="0" tIns="0" rIns="0" bIns="0" rtlCol="0" anchor="ctr" anchorCtr="0">
              <a:spAutoFit/>
            </a:bodyPr>
            <a:lstStyle/>
            <a:p>
              <a:pPr algn="ctr" latinLnBrk="0"/>
              <a:endParaRPr lang="en-US" sz="1400" spc="-60" dirty="0">
                <a:solidFill>
                  <a:schemeClr val="tx1">
                    <a:lumMod val="65000"/>
                    <a:lumOff val="35000"/>
                  </a:schemeClr>
                </a:solidFill>
                <a:latin typeface="+mn-ea"/>
              </a:endParaRPr>
            </a:p>
          </p:txBody>
        </p:sp>
        <p:sp>
          <p:nvSpPr>
            <p:cNvPr id="19" name="TextBox 18">
              <a:extLst>
                <a:ext uri="{FF2B5EF4-FFF2-40B4-BE49-F238E27FC236}">
                  <a16:creationId xmlns:a16="http://schemas.microsoft.com/office/drawing/2014/main" id="{93BAB680-7CAB-45A6-A34F-C7E3B76AEC50}"/>
                </a:ext>
              </a:extLst>
            </p:cNvPr>
            <p:cNvSpPr txBox="1"/>
            <p:nvPr/>
          </p:nvSpPr>
          <p:spPr>
            <a:xfrm>
              <a:off x="323850" y="3128283"/>
              <a:ext cx="667885" cy="523220"/>
            </a:xfrm>
            <a:prstGeom prst="rect">
              <a:avLst/>
            </a:prstGeom>
            <a:noFill/>
          </p:spPr>
          <p:txBody>
            <a:bodyPr vert="horz" wrap="square" rtlCol="0">
              <a:spAutoFit/>
            </a:bodyPr>
            <a:lstStyle/>
            <a:p>
              <a:pPr algn="ctr"/>
              <a:r>
                <a:rPr lang="en-US" altLang="ko-KR" sz="2800" b="1" spc="-70" dirty="0">
                  <a:solidFill>
                    <a:schemeClr val="bg1"/>
                  </a:solidFill>
                  <a:latin typeface="맑은 고딕" panose="020B0503020000020004" pitchFamily="50" charset="-127"/>
                  <a:cs typeface="함초롬돋움" panose="02030504000101010101" pitchFamily="18" charset="-127"/>
                </a:rPr>
                <a:t>02</a:t>
              </a:r>
              <a:endParaRPr lang="ko-KR" altLang="en-US" sz="2800" b="1" spc="-70" dirty="0">
                <a:solidFill>
                  <a:schemeClr val="bg1"/>
                </a:solidFill>
                <a:latin typeface="맑은 고딕" panose="020B0503020000020004" pitchFamily="50" charset="-127"/>
                <a:cs typeface="함초롬돋움" panose="02030504000101010101" pitchFamily="18" charset="-127"/>
              </a:endParaRPr>
            </a:p>
          </p:txBody>
        </p:sp>
      </p:grpSp>
      <p:grpSp>
        <p:nvGrpSpPr>
          <p:cNvPr id="38" name="그룹 37">
            <a:extLst>
              <a:ext uri="{FF2B5EF4-FFF2-40B4-BE49-F238E27FC236}">
                <a16:creationId xmlns:a16="http://schemas.microsoft.com/office/drawing/2014/main" id="{9B095AD4-C9C3-4266-91BE-524120C7C375}"/>
              </a:ext>
            </a:extLst>
          </p:cNvPr>
          <p:cNvGrpSpPr/>
          <p:nvPr/>
        </p:nvGrpSpPr>
        <p:grpSpPr>
          <a:xfrm>
            <a:off x="759917" y="3903140"/>
            <a:ext cx="756020" cy="745239"/>
            <a:chOff x="341049" y="3861907"/>
            <a:chExt cx="832440" cy="820569"/>
          </a:xfrm>
        </p:grpSpPr>
        <p:sp>
          <p:nvSpPr>
            <p:cNvPr id="36" name="화살표: 오각형 35">
              <a:extLst>
                <a:ext uri="{FF2B5EF4-FFF2-40B4-BE49-F238E27FC236}">
                  <a16:creationId xmlns:a16="http://schemas.microsoft.com/office/drawing/2014/main" id="{DAB8F973-4B7D-4943-972E-B1D49C9872D0}"/>
                </a:ext>
              </a:extLst>
            </p:cNvPr>
            <p:cNvSpPr/>
            <p:nvPr/>
          </p:nvSpPr>
          <p:spPr>
            <a:xfrm>
              <a:off x="341049" y="3861907"/>
              <a:ext cx="832440" cy="820569"/>
            </a:xfrm>
            <a:prstGeom prst="homePlate">
              <a:avLst>
                <a:gd name="adj" fmla="val 33100"/>
              </a:avLst>
            </a:prstGeom>
            <a:solidFill>
              <a:srgbClr val="7FC3B6"/>
            </a:solidFill>
          </p:spPr>
          <p:txBody>
            <a:bodyPr wrap="square" lIns="0" tIns="0" rIns="0" bIns="0" rtlCol="0" anchor="ctr" anchorCtr="0">
              <a:spAutoFit/>
            </a:bodyPr>
            <a:lstStyle/>
            <a:p>
              <a:pPr algn="ctr" latinLnBrk="0"/>
              <a:endParaRPr lang="en-US" sz="1400" spc="-60" dirty="0">
                <a:solidFill>
                  <a:schemeClr val="tx1">
                    <a:lumMod val="65000"/>
                    <a:lumOff val="35000"/>
                  </a:schemeClr>
                </a:solidFill>
                <a:latin typeface="+mn-ea"/>
              </a:endParaRPr>
            </a:p>
          </p:txBody>
        </p:sp>
        <p:sp>
          <p:nvSpPr>
            <p:cNvPr id="20" name="TextBox 19">
              <a:extLst>
                <a:ext uri="{FF2B5EF4-FFF2-40B4-BE49-F238E27FC236}">
                  <a16:creationId xmlns:a16="http://schemas.microsoft.com/office/drawing/2014/main" id="{21068BB7-007C-4B86-BDA8-7B8C7E6A8678}"/>
                </a:ext>
              </a:extLst>
            </p:cNvPr>
            <p:cNvSpPr txBox="1"/>
            <p:nvPr/>
          </p:nvSpPr>
          <p:spPr>
            <a:xfrm>
              <a:off x="343664" y="4007485"/>
              <a:ext cx="667885" cy="523220"/>
            </a:xfrm>
            <a:prstGeom prst="rect">
              <a:avLst/>
            </a:prstGeom>
            <a:noFill/>
          </p:spPr>
          <p:txBody>
            <a:bodyPr vert="horz" wrap="square" rtlCol="0">
              <a:spAutoFit/>
            </a:bodyPr>
            <a:lstStyle/>
            <a:p>
              <a:pPr algn="ctr"/>
              <a:r>
                <a:rPr lang="en-US" altLang="ko-KR" sz="2800" b="1" spc="-70" dirty="0">
                  <a:solidFill>
                    <a:schemeClr val="bg1"/>
                  </a:solidFill>
                  <a:latin typeface="맑은 고딕" panose="020B0503020000020004" pitchFamily="50" charset="-127"/>
                  <a:cs typeface="함초롬돋움" panose="02030504000101010101" pitchFamily="18" charset="-127"/>
                </a:rPr>
                <a:t>03</a:t>
              </a:r>
              <a:endParaRPr lang="ko-KR" altLang="en-US" sz="2800" b="1" spc="-70" dirty="0">
                <a:solidFill>
                  <a:schemeClr val="bg1"/>
                </a:solidFill>
                <a:latin typeface="맑은 고딕" panose="020B0503020000020004" pitchFamily="50" charset="-127"/>
                <a:cs typeface="함초롬돋움" panose="02030504000101010101" pitchFamily="18" charset="-127"/>
              </a:endParaRPr>
            </a:p>
          </p:txBody>
        </p:sp>
      </p:grpSp>
      <p:grpSp>
        <p:nvGrpSpPr>
          <p:cNvPr id="6" name="그룹 5">
            <a:extLst>
              <a:ext uri="{FF2B5EF4-FFF2-40B4-BE49-F238E27FC236}">
                <a16:creationId xmlns:a16="http://schemas.microsoft.com/office/drawing/2014/main" id="{7718D5C2-935B-44F2-B168-E77230AC6D6C}"/>
              </a:ext>
            </a:extLst>
          </p:cNvPr>
          <p:cNvGrpSpPr/>
          <p:nvPr/>
        </p:nvGrpSpPr>
        <p:grpSpPr>
          <a:xfrm>
            <a:off x="759917" y="4696348"/>
            <a:ext cx="756020" cy="745239"/>
            <a:chOff x="343620" y="4738615"/>
            <a:chExt cx="832440" cy="820569"/>
          </a:xfrm>
        </p:grpSpPr>
        <p:sp>
          <p:nvSpPr>
            <p:cNvPr id="35" name="화살표: 오각형 34">
              <a:extLst>
                <a:ext uri="{FF2B5EF4-FFF2-40B4-BE49-F238E27FC236}">
                  <a16:creationId xmlns:a16="http://schemas.microsoft.com/office/drawing/2014/main" id="{C79CF80A-F6E3-48C9-8442-1B045BA84D31}"/>
                </a:ext>
              </a:extLst>
            </p:cNvPr>
            <p:cNvSpPr/>
            <p:nvPr/>
          </p:nvSpPr>
          <p:spPr>
            <a:xfrm>
              <a:off x="343620" y="4738615"/>
              <a:ext cx="832440" cy="820569"/>
            </a:xfrm>
            <a:prstGeom prst="homePlate">
              <a:avLst>
                <a:gd name="adj" fmla="val 33100"/>
              </a:avLst>
            </a:prstGeom>
            <a:solidFill>
              <a:schemeClr val="tx1">
                <a:lumMod val="50000"/>
                <a:lumOff val="50000"/>
              </a:schemeClr>
            </a:solidFill>
          </p:spPr>
          <p:txBody>
            <a:bodyPr wrap="square" lIns="0" tIns="0" rIns="0" bIns="0" rtlCol="0" anchor="ctr" anchorCtr="0">
              <a:spAutoFit/>
            </a:bodyPr>
            <a:lstStyle/>
            <a:p>
              <a:pPr algn="ctr" latinLnBrk="0"/>
              <a:endParaRPr lang="en-US" sz="1400" spc="-60" dirty="0">
                <a:solidFill>
                  <a:schemeClr val="tx1">
                    <a:lumMod val="65000"/>
                    <a:lumOff val="35000"/>
                  </a:schemeClr>
                </a:solidFill>
                <a:latin typeface="+mn-ea"/>
              </a:endParaRPr>
            </a:p>
          </p:txBody>
        </p:sp>
        <p:sp>
          <p:nvSpPr>
            <p:cNvPr id="21" name="TextBox 20">
              <a:extLst>
                <a:ext uri="{FF2B5EF4-FFF2-40B4-BE49-F238E27FC236}">
                  <a16:creationId xmlns:a16="http://schemas.microsoft.com/office/drawing/2014/main" id="{5C066DDA-6190-4C07-959C-1879136F1371}"/>
                </a:ext>
              </a:extLst>
            </p:cNvPr>
            <p:cNvSpPr txBox="1"/>
            <p:nvPr/>
          </p:nvSpPr>
          <p:spPr>
            <a:xfrm>
              <a:off x="343664" y="4887289"/>
              <a:ext cx="667885" cy="523220"/>
            </a:xfrm>
            <a:prstGeom prst="rect">
              <a:avLst/>
            </a:prstGeom>
            <a:noFill/>
          </p:spPr>
          <p:txBody>
            <a:bodyPr vert="horz" wrap="square" rtlCol="0">
              <a:spAutoFit/>
            </a:bodyPr>
            <a:lstStyle/>
            <a:p>
              <a:pPr algn="ctr"/>
              <a:r>
                <a:rPr lang="en-US" altLang="ko-KR" sz="2800" b="1" spc="-70" dirty="0">
                  <a:solidFill>
                    <a:schemeClr val="bg1"/>
                  </a:solidFill>
                  <a:latin typeface="맑은 고딕" panose="020B0503020000020004" pitchFamily="50" charset="-127"/>
                  <a:cs typeface="함초롬돋움" panose="02030504000101010101" pitchFamily="18" charset="-127"/>
                </a:rPr>
                <a:t>04</a:t>
              </a:r>
              <a:endParaRPr lang="ko-KR" altLang="en-US" sz="2800" b="1" spc="-70" dirty="0">
                <a:solidFill>
                  <a:schemeClr val="bg1"/>
                </a:solidFill>
                <a:latin typeface="맑은 고딕" panose="020B0503020000020004" pitchFamily="50" charset="-127"/>
                <a:cs typeface="함초롬돋움" panose="02030504000101010101" pitchFamily="18" charset="-127"/>
              </a:endParaRPr>
            </a:p>
          </p:txBody>
        </p:sp>
      </p:grpSp>
      <p:grpSp>
        <p:nvGrpSpPr>
          <p:cNvPr id="4" name="그룹 3">
            <a:extLst>
              <a:ext uri="{FF2B5EF4-FFF2-40B4-BE49-F238E27FC236}">
                <a16:creationId xmlns:a16="http://schemas.microsoft.com/office/drawing/2014/main" id="{26A0DA01-2FC7-4ED0-A3C5-3E38FD96A3C8}"/>
              </a:ext>
            </a:extLst>
          </p:cNvPr>
          <p:cNvGrpSpPr/>
          <p:nvPr/>
        </p:nvGrpSpPr>
        <p:grpSpPr>
          <a:xfrm>
            <a:off x="756218" y="5489556"/>
            <a:ext cx="763419" cy="745239"/>
            <a:chOff x="343663" y="5602038"/>
            <a:chExt cx="840586" cy="820569"/>
          </a:xfrm>
        </p:grpSpPr>
        <p:sp>
          <p:nvSpPr>
            <p:cNvPr id="37" name="화살표: 오각형 36">
              <a:extLst>
                <a:ext uri="{FF2B5EF4-FFF2-40B4-BE49-F238E27FC236}">
                  <a16:creationId xmlns:a16="http://schemas.microsoft.com/office/drawing/2014/main" id="{25443A82-8B67-4699-BFC8-041105AF2E42}"/>
                </a:ext>
              </a:extLst>
            </p:cNvPr>
            <p:cNvSpPr/>
            <p:nvPr/>
          </p:nvSpPr>
          <p:spPr>
            <a:xfrm>
              <a:off x="351809" y="5602038"/>
              <a:ext cx="832440" cy="820569"/>
            </a:xfrm>
            <a:prstGeom prst="homePlate">
              <a:avLst>
                <a:gd name="adj" fmla="val 33100"/>
              </a:avLst>
            </a:prstGeom>
            <a:solidFill>
              <a:srgbClr val="7FC3B6"/>
            </a:solidFill>
          </p:spPr>
          <p:txBody>
            <a:bodyPr wrap="square" lIns="0" tIns="0" rIns="0" bIns="0" rtlCol="0" anchor="ctr" anchorCtr="0">
              <a:spAutoFit/>
            </a:bodyPr>
            <a:lstStyle/>
            <a:p>
              <a:pPr algn="ctr" latinLnBrk="0"/>
              <a:endParaRPr lang="en-US" sz="1400" spc="-60" dirty="0">
                <a:solidFill>
                  <a:schemeClr val="tx1">
                    <a:lumMod val="65000"/>
                    <a:lumOff val="35000"/>
                  </a:schemeClr>
                </a:solidFill>
                <a:latin typeface="+mn-ea"/>
              </a:endParaRPr>
            </a:p>
          </p:txBody>
        </p:sp>
        <p:sp>
          <p:nvSpPr>
            <p:cNvPr id="22" name="TextBox 21">
              <a:extLst>
                <a:ext uri="{FF2B5EF4-FFF2-40B4-BE49-F238E27FC236}">
                  <a16:creationId xmlns:a16="http://schemas.microsoft.com/office/drawing/2014/main" id="{B9EBF4D8-1B9F-409A-977E-92D37AE4C97E}"/>
                </a:ext>
              </a:extLst>
            </p:cNvPr>
            <p:cNvSpPr txBox="1"/>
            <p:nvPr/>
          </p:nvSpPr>
          <p:spPr>
            <a:xfrm>
              <a:off x="343663" y="5750712"/>
              <a:ext cx="667885" cy="523220"/>
            </a:xfrm>
            <a:prstGeom prst="rect">
              <a:avLst/>
            </a:prstGeom>
            <a:noFill/>
          </p:spPr>
          <p:txBody>
            <a:bodyPr vert="horz" wrap="square" rtlCol="0">
              <a:spAutoFit/>
            </a:bodyPr>
            <a:lstStyle/>
            <a:p>
              <a:pPr algn="ctr"/>
              <a:r>
                <a:rPr lang="en-US" altLang="ko-KR" sz="2800" b="1" spc="-70" dirty="0">
                  <a:solidFill>
                    <a:schemeClr val="bg1"/>
                  </a:solidFill>
                  <a:latin typeface="맑은 고딕" panose="020B0503020000020004" pitchFamily="50" charset="-127"/>
                  <a:cs typeface="함초롬돋움" panose="02030504000101010101" pitchFamily="18" charset="-127"/>
                </a:rPr>
                <a:t>05</a:t>
              </a:r>
              <a:endParaRPr lang="ko-KR" altLang="en-US" sz="2800" b="1" spc="-70" dirty="0">
                <a:solidFill>
                  <a:schemeClr val="bg1"/>
                </a:solidFill>
                <a:latin typeface="맑은 고딕" panose="020B0503020000020004" pitchFamily="50" charset="-127"/>
                <a:cs typeface="함초롬돋움" panose="02030504000101010101" pitchFamily="18" charset="-127"/>
              </a:endParaRPr>
            </a:p>
          </p:txBody>
        </p:sp>
      </p:grpSp>
      <p:sp>
        <p:nvSpPr>
          <p:cNvPr id="11" name="TextBox 10">
            <a:extLst>
              <a:ext uri="{FF2B5EF4-FFF2-40B4-BE49-F238E27FC236}">
                <a16:creationId xmlns:a16="http://schemas.microsoft.com/office/drawing/2014/main" id="{746ADA5B-FD22-468A-9ECA-977F8E68373C}"/>
              </a:ext>
            </a:extLst>
          </p:cNvPr>
          <p:cNvSpPr txBox="1"/>
          <p:nvPr/>
        </p:nvSpPr>
        <p:spPr>
          <a:xfrm>
            <a:off x="1532122" y="2458510"/>
            <a:ext cx="6994584" cy="461665"/>
          </a:xfrm>
          <a:prstGeom prst="rect">
            <a:avLst/>
          </a:prstGeom>
          <a:noFill/>
        </p:spPr>
        <p:txBody>
          <a:bodyPr vert="horz" wrap="square" rtlCol="0">
            <a:spAutoFit/>
          </a:bodyPr>
          <a:lstStyle/>
          <a:p>
            <a:r>
              <a:rPr lang="ko-KR" altLang="en-US" sz="1200" b="1" spc="-70" dirty="0">
                <a:latin typeface="맑은 고딕" panose="020B0503020000020004" pitchFamily="50" charset="-127"/>
                <a:cs typeface="함초롬돋움" panose="02030504000101010101" pitchFamily="18" charset="-127"/>
              </a:rPr>
              <a:t>특정 도로명</a:t>
            </a:r>
            <a:r>
              <a:rPr lang="en-US" altLang="ko-KR" sz="1200" b="1" spc="-70" dirty="0">
                <a:latin typeface="맑은 고딕" panose="020B0503020000020004" pitchFamily="50" charset="-127"/>
                <a:cs typeface="함초롬돋움" panose="02030504000101010101" pitchFamily="18" charset="-127"/>
              </a:rPr>
              <a:t>, </a:t>
            </a:r>
            <a:r>
              <a:rPr lang="ko-KR" altLang="en-US" sz="1200" b="1" spc="-70" dirty="0">
                <a:latin typeface="맑은 고딕" panose="020B0503020000020004" pitchFamily="50" charset="-127"/>
                <a:cs typeface="함초롬돋움" panose="02030504000101010101" pitchFamily="18" charset="-127"/>
              </a:rPr>
              <a:t>특정 메뉴의 일일 매출 데이터 생성</a:t>
            </a:r>
            <a:endParaRPr lang="en-US" altLang="ko-KR" sz="1200" b="1" spc="-70" dirty="0">
              <a:latin typeface="맑은 고딕" panose="020B0503020000020004" pitchFamily="50" charset="-127"/>
              <a:cs typeface="함초롬돋움" panose="02030504000101010101" pitchFamily="18" charset="-127"/>
            </a:endParaRPr>
          </a:p>
          <a:p>
            <a:r>
              <a:rPr lang="ko-KR" altLang="en-US" sz="1200" spc="-70" dirty="0">
                <a:latin typeface="맑은 고딕" panose="020B0503020000020004" pitchFamily="50" charset="-127"/>
                <a:cs typeface="함초롬돋움" panose="02030504000101010101" pitchFamily="18" charset="-127"/>
              </a:rPr>
              <a:t>도로명 코드</a:t>
            </a:r>
            <a:r>
              <a:rPr lang="en-US" altLang="ko-KR" sz="1200" spc="-70" dirty="0">
                <a:latin typeface="맑은 고딕" panose="020B0503020000020004" pitchFamily="50" charset="-127"/>
                <a:cs typeface="함초롬돋움" panose="02030504000101010101" pitchFamily="18" charset="-127"/>
              </a:rPr>
              <a:t>: 115303000019  </a:t>
            </a:r>
            <a:r>
              <a:rPr lang="ko-KR" altLang="en-US" sz="1200" spc="-70" dirty="0">
                <a:latin typeface="맑은 고딕" panose="020B0503020000020004" pitchFamily="50" charset="-127"/>
                <a:cs typeface="함초롬돋움" panose="02030504000101010101" pitchFamily="18" charset="-127"/>
              </a:rPr>
              <a:t>메뉴</a:t>
            </a:r>
            <a:r>
              <a:rPr lang="en-US" altLang="ko-KR" sz="1200" spc="-70" dirty="0">
                <a:latin typeface="맑은 고딕" panose="020B0503020000020004" pitchFamily="50" charset="-127"/>
                <a:cs typeface="함초롬돋움" panose="02030504000101010101" pitchFamily="18" charset="-127"/>
              </a:rPr>
              <a:t>: </a:t>
            </a:r>
            <a:r>
              <a:rPr lang="ko-KR" altLang="en-US" sz="1200" spc="-70" dirty="0">
                <a:latin typeface="맑은 고딕" panose="020B0503020000020004" pitchFamily="50" charset="-127"/>
                <a:cs typeface="함초롬돋움" panose="02030504000101010101" pitchFamily="18" charset="-127"/>
              </a:rPr>
              <a:t>치킨</a:t>
            </a:r>
          </a:p>
        </p:txBody>
      </p:sp>
      <p:cxnSp>
        <p:nvCxnSpPr>
          <p:cNvPr id="23" name="직선 연결선 22">
            <a:extLst>
              <a:ext uri="{FF2B5EF4-FFF2-40B4-BE49-F238E27FC236}">
                <a16:creationId xmlns:a16="http://schemas.microsoft.com/office/drawing/2014/main" id="{909A8459-5E1D-4765-AB28-561DF55C5D78}"/>
              </a:ext>
            </a:extLst>
          </p:cNvPr>
          <p:cNvCxnSpPr>
            <a:cxnSpLocks/>
          </p:cNvCxnSpPr>
          <p:nvPr/>
        </p:nvCxnSpPr>
        <p:spPr>
          <a:xfrm>
            <a:off x="1573154" y="3085954"/>
            <a:ext cx="6953553"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03D1D08C-F6CF-4383-B862-06A86DF06066}"/>
              </a:ext>
            </a:extLst>
          </p:cNvPr>
          <p:cNvCxnSpPr>
            <a:cxnSpLocks/>
          </p:cNvCxnSpPr>
          <p:nvPr/>
        </p:nvCxnSpPr>
        <p:spPr>
          <a:xfrm>
            <a:off x="1573154" y="3828637"/>
            <a:ext cx="6953553"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4ECB52CB-44F5-4774-A12D-CED6322D25F0}"/>
              </a:ext>
            </a:extLst>
          </p:cNvPr>
          <p:cNvCxnSpPr>
            <a:cxnSpLocks/>
          </p:cNvCxnSpPr>
          <p:nvPr/>
        </p:nvCxnSpPr>
        <p:spPr>
          <a:xfrm>
            <a:off x="1573154" y="4667905"/>
            <a:ext cx="6953553"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2BBAB123-B6D4-4D4F-9DD3-36CC836EE499}"/>
              </a:ext>
            </a:extLst>
          </p:cNvPr>
          <p:cNvCxnSpPr>
            <a:cxnSpLocks/>
          </p:cNvCxnSpPr>
          <p:nvPr/>
        </p:nvCxnSpPr>
        <p:spPr>
          <a:xfrm>
            <a:off x="1573154" y="5450857"/>
            <a:ext cx="6953553"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4209703-A6C9-4B29-BC6E-12ED933E4CC5}"/>
              </a:ext>
            </a:extLst>
          </p:cNvPr>
          <p:cNvSpPr txBox="1"/>
          <p:nvPr/>
        </p:nvSpPr>
        <p:spPr>
          <a:xfrm>
            <a:off x="1573154" y="3251718"/>
            <a:ext cx="6994584" cy="461665"/>
          </a:xfrm>
          <a:prstGeom prst="rect">
            <a:avLst/>
          </a:prstGeom>
          <a:noFill/>
        </p:spPr>
        <p:txBody>
          <a:bodyPr vert="horz" wrap="square" rtlCol="0">
            <a:spAutoFit/>
          </a:bodyPr>
          <a:lstStyle/>
          <a:p>
            <a:r>
              <a:rPr lang="en-US" altLang="ko-KR" sz="1200" b="1" spc="-70" dirty="0">
                <a:latin typeface="맑은 고딕" panose="020B0503020000020004" pitchFamily="50" charset="-127"/>
                <a:ea typeface="맑은 고딕" panose="020B0503020000020004" pitchFamily="50" charset="-127"/>
                <a:cs typeface="함초롬돋움" panose="02030504000101010101" pitchFamily="18" charset="-127"/>
              </a:rPr>
              <a:t>Train, Test set </a:t>
            </a:r>
            <a:r>
              <a:rPr lang="ko-KR" altLang="en-US" sz="1200" b="1" spc="-70" dirty="0">
                <a:latin typeface="맑은 고딕" panose="020B0503020000020004" pitchFamily="50" charset="-127"/>
                <a:ea typeface="맑은 고딕" panose="020B0503020000020004" pitchFamily="50" charset="-127"/>
                <a:cs typeface="함초롬돋움" panose="02030504000101010101" pitchFamily="18" charset="-127"/>
              </a:rPr>
              <a:t>생성</a:t>
            </a:r>
            <a:endParaRPr lang="en-US" altLang="ko-KR" sz="1200" b="1" spc="-70" dirty="0">
              <a:latin typeface="맑은 고딕" panose="020B0503020000020004" pitchFamily="50" charset="-127"/>
              <a:ea typeface="맑은 고딕" panose="020B0503020000020004" pitchFamily="50" charset="-127"/>
              <a:cs typeface="함초롬돋움" panose="02030504000101010101" pitchFamily="18" charset="-127"/>
            </a:endParaRPr>
          </a:p>
          <a:p>
            <a:r>
              <a:rPr lang="ko-KR" altLang="en-US" sz="1200" spc="-70" dirty="0">
                <a:latin typeface="맑은 고딕" panose="020B0503020000020004" pitchFamily="50" charset="-127"/>
                <a:ea typeface="맑은 고딕" panose="020B0503020000020004" pitchFamily="50" charset="-127"/>
                <a:cs typeface="함초롬돋움" panose="02030504000101010101" pitchFamily="18" charset="-127"/>
              </a:rPr>
              <a:t>날짜와 일일 매출액 데이터 분할</a:t>
            </a:r>
            <a:endParaRPr lang="en-US" altLang="ko-KR" sz="1200" spc="-70" dirty="0">
              <a:latin typeface="맑은 고딕" panose="020B0503020000020004" pitchFamily="50" charset="-127"/>
              <a:ea typeface="맑은 고딕" panose="020B0503020000020004" pitchFamily="50" charset="-127"/>
              <a:cs typeface="함초롬돋움" panose="02030504000101010101" pitchFamily="18" charset="-127"/>
            </a:endParaRPr>
          </a:p>
        </p:txBody>
      </p:sp>
      <p:sp>
        <p:nvSpPr>
          <p:cNvPr id="28" name="TextBox 27">
            <a:extLst>
              <a:ext uri="{FF2B5EF4-FFF2-40B4-BE49-F238E27FC236}">
                <a16:creationId xmlns:a16="http://schemas.microsoft.com/office/drawing/2014/main" id="{85FD267C-B81C-4F86-A205-5EBB77050206}"/>
              </a:ext>
            </a:extLst>
          </p:cNvPr>
          <p:cNvSpPr txBox="1"/>
          <p:nvPr/>
        </p:nvSpPr>
        <p:spPr>
          <a:xfrm>
            <a:off x="1573154" y="4044927"/>
            <a:ext cx="6994584" cy="461665"/>
          </a:xfrm>
          <a:prstGeom prst="rect">
            <a:avLst/>
          </a:prstGeom>
          <a:noFill/>
        </p:spPr>
        <p:txBody>
          <a:bodyPr vert="horz" wrap="square" rtlCol="0">
            <a:spAutoFit/>
          </a:bodyPr>
          <a:lstStyle/>
          <a:p>
            <a:r>
              <a:rPr lang="en-US" altLang="ko-KR" sz="1200" b="1" spc="-70" dirty="0">
                <a:latin typeface="맑은 고딕" panose="020B0503020000020004" pitchFamily="50" charset="-127"/>
                <a:cs typeface="함초롬돋움" panose="02030504000101010101" pitchFamily="18" charset="-127"/>
              </a:rPr>
              <a:t>Arima </a:t>
            </a:r>
            <a:r>
              <a:rPr lang="ko-KR" altLang="en-US" sz="1200" b="1" spc="-70" dirty="0">
                <a:latin typeface="맑은 고딕" panose="020B0503020000020004" pitchFamily="50" charset="-127"/>
                <a:cs typeface="함초롬돋움" panose="02030504000101010101" pitchFamily="18" charset="-127"/>
              </a:rPr>
              <a:t>시계열 예측 모델 학습</a:t>
            </a:r>
            <a:endParaRPr lang="en-US" altLang="ko-KR" sz="1200" b="1" spc="-70" dirty="0">
              <a:latin typeface="맑은 고딕" panose="020B0503020000020004" pitchFamily="50" charset="-127"/>
              <a:cs typeface="함초롬돋움" panose="02030504000101010101" pitchFamily="18" charset="-127"/>
            </a:endParaRPr>
          </a:p>
          <a:p>
            <a:r>
              <a:rPr lang="ko-KR" altLang="en-US" sz="1200" spc="-70" dirty="0">
                <a:latin typeface="맑은 고딕" panose="020B0503020000020004" pitchFamily="50" charset="-127"/>
                <a:cs typeface="함초롬돋움" panose="02030504000101010101" pitchFamily="18" charset="-127"/>
              </a:rPr>
              <a:t>정상성을 만족하는 </a:t>
            </a:r>
            <a:r>
              <a:rPr lang="en-US" altLang="ko-KR" sz="1200" spc="-70" dirty="0">
                <a:latin typeface="맑은 고딕" panose="020B0503020000020004" pitchFamily="50" charset="-127"/>
                <a:cs typeface="함초롬돋움" panose="02030504000101010101" pitchFamily="18" charset="-127"/>
              </a:rPr>
              <a:t>p, d, q</a:t>
            </a:r>
            <a:r>
              <a:rPr lang="ko-KR" altLang="en-US" sz="1200" spc="-70" dirty="0">
                <a:latin typeface="맑은 고딕" panose="020B0503020000020004" pitchFamily="50" charset="-127"/>
                <a:cs typeface="함초롬돋움" panose="02030504000101010101" pitchFamily="18" charset="-127"/>
              </a:rPr>
              <a:t>를 찾아 제일 성능 좋은 </a:t>
            </a:r>
            <a:r>
              <a:rPr lang="en-US" altLang="ko-KR" sz="1200" spc="-70" dirty="0">
                <a:latin typeface="맑은 고딕" panose="020B0503020000020004" pitchFamily="50" charset="-127"/>
                <a:cs typeface="함초롬돋움" panose="02030504000101010101" pitchFamily="18" charset="-127"/>
              </a:rPr>
              <a:t>Arima </a:t>
            </a:r>
            <a:r>
              <a:rPr lang="ko-KR" altLang="en-US" sz="1200" spc="-70" dirty="0">
                <a:latin typeface="맑은 고딕" panose="020B0503020000020004" pitchFamily="50" charset="-127"/>
                <a:cs typeface="함초롬돋움" panose="02030504000101010101" pitchFamily="18" charset="-127"/>
              </a:rPr>
              <a:t>시계열 예측 모델 학습</a:t>
            </a:r>
            <a:endParaRPr lang="en-US" altLang="ko-KR" sz="1200" spc="-70" dirty="0">
              <a:latin typeface="맑은 고딕" panose="020B0503020000020004" pitchFamily="50" charset="-127"/>
              <a:cs typeface="함초롬돋움" panose="02030504000101010101" pitchFamily="18" charset="-127"/>
            </a:endParaRPr>
          </a:p>
        </p:txBody>
      </p:sp>
      <p:sp>
        <p:nvSpPr>
          <p:cNvPr id="29" name="TextBox 28">
            <a:extLst>
              <a:ext uri="{FF2B5EF4-FFF2-40B4-BE49-F238E27FC236}">
                <a16:creationId xmlns:a16="http://schemas.microsoft.com/office/drawing/2014/main" id="{F5E21D08-3706-4887-8364-3AA049E6BE4E}"/>
              </a:ext>
            </a:extLst>
          </p:cNvPr>
          <p:cNvSpPr txBox="1"/>
          <p:nvPr/>
        </p:nvSpPr>
        <p:spPr>
          <a:xfrm>
            <a:off x="1503242" y="4838135"/>
            <a:ext cx="6994584" cy="461665"/>
          </a:xfrm>
          <a:prstGeom prst="rect">
            <a:avLst/>
          </a:prstGeom>
          <a:noFill/>
        </p:spPr>
        <p:txBody>
          <a:bodyPr vert="horz" wrap="square" rtlCol="0">
            <a:spAutoFit/>
          </a:bodyPr>
          <a:lstStyle/>
          <a:p>
            <a:r>
              <a:rPr lang="ko-KR" altLang="en-US" sz="1200" b="1" spc="-70" dirty="0">
                <a:latin typeface="맑은 고딕" panose="020B0503020000020004" pitchFamily="50" charset="-127"/>
                <a:cs typeface="함초롬돋움" panose="02030504000101010101" pitchFamily="18" charset="-127"/>
              </a:rPr>
              <a:t>데이터 예측 및 그래프 시각화</a:t>
            </a:r>
            <a:endParaRPr lang="en-US" altLang="ko-KR" sz="1200" b="1" spc="-70" dirty="0">
              <a:latin typeface="맑은 고딕" panose="020B0503020000020004" pitchFamily="50" charset="-127"/>
              <a:cs typeface="함초롬돋움" panose="02030504000101010101" pitchFamily="18" charset="-127"/>
            </a:endParaRPr>
          </a:p>
          <a:p>
            <a:r>
              <a:rPr lang="en-US" altLang="ko-KR" sz="1200" spc="-70" dirty="0">
                <a:latin typeface="맑은 고딕" panose="020B0503020000020004" pitchFamily="50" charset="-127"/>
                <a:cs typeface="함초롬돋움" panose="02030504000101010101" pitchFamily="18" charset="-127"/>
              </a:rPr>
              <a:t>Test set</a:t>
            </a:r>
            <a:r>
              <a:rPr lang="ko-KR" altLang="en-US" sz="1200" spc="-70" dirty="0">
                <a:latin typeface="맑은 고딕" panose="020B0503020000020004" pitchFamily="50" charset="-127"/>
                <a:cs typeface="함초롬돋움" panose="02030504000101010101" pitchFamily="18" charset="-127"/>
              </a:rPr>
              <a:t>의 인덱스 시계열 데이터에 대한 데이터 예측 및 시각화</a:t>
            </a:r>
          </a:p>
        </p:txBody>
      </p:sp>
      <p:sp>
        <p:nvSpPr>
          <p:cNvPr id="30" name="TextBox 29">
            <a:extLst>
              <a:ext uri="{FF2B5EF4-FFF2-40B4-BE49-F238E27FC236}">
                <a16:creationId xmlns:a16="http://schemas.microsoft.com/office/drawing/2014/main" id="{B4972626-DF40-46C6-BC20-AB004D547311}"/>
              </a:ext>
            </a:extLst>
          </p:cNvPr>
          <p:cNvSpPr txBox="1"/>
          <p:nvPr/>
        </p:nvSpPr>
        <p:spPr>
          <a:xfrm>
            <a:off x="1503242" y="5631343"/>
            <a:ext cx="6994584" cy="461665"/>
          </a:xfrm>
          <a:prstGeom prst="rect">
            <a:avLst/>
          </a:prstGeom>
          <a:noFill/>
        </p:spPr>
        <p:txBody>
          <a:bodyPr vert="horz" wrap="square" rtlCol="0">
            <a:spAutoFit/>
          </a:bodyPr>
          <a:lstStyle/>
          <a:p>
            <a:r>
              <a:rPr lang="en-US" altLang="ko-KR" sz="1200" b="1" spc="-70" dirty="0">
                <a:latin typeface="맑은 고딕" panose="020B0503020000020004" pitchFamily="50" charset="-127"/>
                <a:cs typeface="함초롬돋움" panose="02030504000101010101" pitchFamily="18" charset="-127"/>
              </a:rPr>
              <a:t>R2 Score </a:t>
            </a:r>
            <a:r>
              <a:rPr lang="ko-KR" altLang="en-US" sz="1200" b="1" spc="-70" dirty="0">
                <a:latin typeface="맑은 고딕" panose="020B0503020000020004" pitchFamily="50" charset="-127"/>
                <a:cs typeface="함초롬돋움" panose="02030504000101010101" pitchFamily="18" charset="-127"/>
              </a:rPr>
              <a:t>확인</a:t>
            </a:r>
            <a:endParaRPr lang="en-US" altLang="ko-KR" sz="1200" b="1" spc="-70" dirty="0">
              <a:latin typeface="맑은 고딕" panose="020B0503020000020004" pitchFamily="50" charset="-127"/>
              <a:cs typeface="함초롬돋움" panose="02030504000101010101" pitchFamily="18" charset="-127"/>
            </a:endParaRPr>
          </a:p>
          <a:p>
            <a:r>
              <a:rPr lang="en-US" altLang="ko-KR" sz="1200" spc="-70" dirty="0">
                <a:latin typeface="맑은 고딕" panose="020B0503020000020004" pitchFamily="50" charset="-127"/>
                <a:cs typeface="함초롬돋움" panose="02030504000101010101" pitchFamily="18" charset="-127"/>
              </a:rPr>
              <a:t>Test set</a:t>
            </a:r>
            <a:r>
              <a:rPr lang="ko-KR" altLang="en-US" sz="1200" spc="-70" dirty="0">
                <a:latin typeface="맑은 고딕" panose="020B0503020000020004" pitchFamily="50" charset="-127"/>
                <a:cs typeface="함초롬돋움" panose="02030504000101010101" pitchFamily="18" charset="-127"/>
              </a:rPr>
              <a:t>데이터와 </a:t>
            </a:r>
            <a:r>
              <a:rPr lang="en-US" altLang="ko-KR" sz="1200" spc="-70" dirty="0">
                <a:latin typeface="맑은 고딕" panose="020B0503020000020004" pitchFamily="50" charset="-127"/>
                <a:cs typeface="함초롬돋움" panose="02030504000101010101" pitchFamily="18" charset="-127"/>
              </a:rPr>
              <a:t>Predict </a:t>
            </a:r>
            <a:r>
              <a:rPr lang="ko-KR" altLang="en-US" sz="1200" spc="-70" dirty="0">
                <a:latin typeface="맑은 고딕" panose="020B0503020000020004" pitchFamily="50" charset="-127"/>
                <a:cs typeface="함초롬돋움" panose="02030504000101010101" pitchFamily="18" charset="-127"/>
              </a:rPr>
              <a:t>데이터를 비교하며 정확도 및 </a:t>
            </a:r>
            <a:r>
              <a:rPr lang="en-US" altLang="ko-KR" sz="1200" spc="-70" dirty="0">
                <a:latin typeface="맑은 고딕" panose="020B0503020000020004" pitchFamily="50" charset="-127"/>
                <a:cs typeface="함초롬돋움" panose="02030504000101010101" pitchFamily="18" charset="-127"/>
              </a:rPr>
              <a:t>R2 Score </a:t>
            </a:r>
            <a:r>
              <a:rPr lang="ko-KR" altLang="en-US" sz="1200" spc="-70" dirty="0">
                <a:latin typeface="맑은 고딕" panose="020B0503020000020004" pitchFamily="50" charset="-127"/>
                <a:cs typeface="함초롬돋움" panose="02030504000101010101" pitchFamily="18" charset="-127"/>
              </a:rPr>
              <a:t>확인</a:t>
            </a:r>
          </a:p>
        </p:txBody>
      </p:sp>
      <p:sp>
        <p:nvSpPr>
          <p:cNvPr id="33" name="제목 5">
            <a:extLst>
              <a:ext uri="{FF2B5EF4-FFF2-40B4-BE49-F238E27FC236}">
                <a16:creationId xmlns:a16="http://schemas.microsoft.com/office/drawing/2014/main" id="{85363319-A458-4ADF-B9AE-87A2D565D448}"/>
              </a:ext>
            </a:extLst>
          </p:cNvPr>
          <p:cNvSpPr txBox="1">
            <a:spLocks/>
          </p:cNvSpPr>
          <p:nvPr/>
        </p:nvSpPr>
        <p:spPr>
          <a:xfrm>
            <a:off x="333242" y="961146"/>
            <a:ext cx="8234496" cy="461666"/>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 특정 도로명 코드</a:t>
            </a:r>
            <a:r>
              <a:rPr lang="en-US" altLang="ko-KR" sz="2400" dirty="0">
                <a:latin typeface="나눔스퀘어 ExtraBold" panose="020B0600000101010101" pitchFamily="50" charset="-127"/>
                <a:ea typeface="나눔스퀘어 ExtraBold" panose="020B0600000101010101" pitchFamily="50" charset="-127"/>
              </a:rPr>
              <a:t>, </a:t>
            </a:r>
            <a:r>
              <a:rPr lang="ko-KR" altLang="en-US" sz="2400" dirty="0">
                <a:latin typeface="나눔스퀘어 ExtraBold" panose="020B0600000101010101" pitchFamily="50" charset="-127"/>
                <a:ea typeface="나눔스퀘어 ExtraBold" panose="020B0600000101010101" pitchFamily="50" charset="-127"/>
              </a:rPr>
              <a:t>메뉴 </a:t>
            </a:r>
            <a:r>
              <a:rPr lang="en-US" altLang="ko-KR" sz="2400" dirty="0">
                <a:latin typeface="나눔스퀘어 ExtraBold" panose="020B0600000101010101" pitchFamily="50" charset="-127"/>
                <a:ea typeface="나눔스퀘어 ExtraBold" panose="020B0600000101010101" pitchFamily="50" charset="-127"/>
              </a:rPr>
              <a:t>Arima</a:t>
            </a:r>
            <a:r>
              <a:rPr lang="ko-KR" altLang="en-US" sz="2400" dirty="0">
                <a:latin typeface="나눔스퀘어 ExtraBold" panose="020B0600000101010101" pitchFamily="50" charset="-127"/>
                <a:ea typeface="나눔스퀘어 ExtraBold" panose="020B0600000101010101" pitchFamily="50" charset="-127"/>
              </a:rPr>
              <a:t> 예측 예시 </a:t>
            </a:r>
            <a:r>
              <a:rPr lang="en-US" altLang="ko-KR" sz="2400" dirty="0" err="1">
                <a:latin typeface="나눔스퀘어 ExtraBold" panose="020B0600000101010101" pitchFamily="50" charset="-127"/>
                <a:ea typeface="나눔스퀘어 ExtraBold" panose="020B0600000101010101" pitchFamily="50" charset="-127"/>
              </a:rPr>
              <a:t>FlowChart</a:t>
            </a:r>
            <a:endParaRPr lang="ko-KR" altLang="en-US" sz="2400" dirty="0">
              <a:latin typeface="나눔스퀘어 ExtraBold" panose="020B0600000101010101" pitchFamily="50" charset="-127"/>
              <a:ea typeface="나눔스퀘어 ExtraBold" panose="020B0600000101010101" pitchFamily="50" charset="-127"/>
            </a:endParaRPr>
          </a:p>
        </p:txBody>
      </p:sp>
      <p:sp>
        <p:nvSpPr>
          <p:cNvPr id="42" name="제목 5">
            <a:extLst>
              <a:ext uri="{FF2B5EF4-FFF2-40B4-BE49-F238E27FC236}">
                <a16:creationId xmlns:a16="http://schemas.microsoft.com/office/drawing/2014/main" id="{DF139237-5E59-4294-A59A-86FA7308913A}"/>
              </a:ext>
            </a:extLst>
          </p:cNvPr>
          <p:cNvSpPr txBox="1">
            <a:spLocks/>
          </p:cNvSpPr>
          <p:nvPr/>
        </p:nvSpPr>
        <p:spPr>
          <a:xfrm>
            <a:off x="341049" y="675546"/>
            <a:ext cx="3258843"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7 I </a:t>
            </a:r>
            <a:r>
              <a:rPr lang="ko-KR" altLang="en-US" sz="1400" dirty="0">
                <a:latin typeface="나눔스퀘어 Light" panose="020B0600000101010101" pitchFamily="50" charset="-127"/>
                <a:ea typeface="나눔스퀘어 Light" panose="020B0600000101010101" pitchFamily="50" charset="-127"/>
              </a:rPr>
              <a:t>창업 지역 추천</a:t>
            </a:r>
            <a:r>
              <a:rPr lang="en-US" altLang="ko-KR" sz="1400" dirty="0">
                <a:latin typeface="나눔스퀘어 Light" panose="020B0600000101010101" pitchFamily="50" charset="-127"/>
                <a:ea typeface="나눔스퀘어 Light" panose="020B0600000101010101" pitchFamily="50" charset="-127"/>
              </a:rPr>
              <a:t> </a:t>
            </a:r>
            <a:endParaRPr lang="ko-KR" altLang="en-US" sz="1400" dirty="0">
              <a:latin typeface="나눔스퀘어 Light" panose="020B0600000101010101" pitchFamily="50" charset="-127"/>
              <a:ea typeface="나눔스퀘어 Light" panose="020B0600000101010101" pitchFamily="50" charset="-127"/>
            </a:endParaRPr>
          </a:p>
        </p:txBody>
      </p:sp>
    </p:spTree>
    <p:extLst>
      <p:ext uri="{BB962C8B-B14F-4D97-AF65-F5344CB8AC3E}">
        <p14:creationId xmlns:p14="http://schemas.microsoft.com/office/powerpoint/2010/main" val="12149768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F2656734-9151-4DEE-8B38-2086A549D8EE}"/>
              </a:ext>
            </a:extLst>
          </p:cNvPr>
          <p:cNvSpPr>
            <a:spLocks noGrp="1"/>
          </p:cNvSpPr>
          <p:nvPr>
            <p:ph type="sldNum" sz="quarter" idx="12"/>
          </p:nvPr>
        </p:nvSpPr>
        <p:spPr/>
        <p:txBody>
          <a:bodyPr/>
          <a:lstStyle/>
          <a:p>
            <a:fld id="{3ABC768E-094C-1348-9D29-2163BD33EBDB}" type="slidenum">
              <a:rPr kumimoji="1" lang="ko-KR" altLang="en-US" smtClean="0"/>
              <a:pPr/>
              <a:t>43</a:t>
            </a:fld>
            <a:endParaRPr kumimoji="1" lang="ko-KR" altLang="en-US" dirty="0"/>
          </a:p>
        </p:txBody>
      </p:sp>
      <p:graphicFrame>
        <p:nvGraphicFramePr>
          <p:cNvPr id="3" name="표 2">
            <a:extLst>
              <a:ext uri="{FF2B5EF4-FFF2-40B4-BE49-F238E27FC236}">
                <a16:creationId xmlns:a16="http://schemas.microsoft.com/office/drawing/2014/main" id="{C8D3E549-B789-4297-9B53-5F20C7807B28}"/>
              </a:ext>
            </a:extLst>
          </p:cNvPr>
          <p:cNvGraphicFramePr>
            <a:graphicFrameLocks noGrp="1"/>
          </p:cNvGraphicFramePr>
          <p:nvPr>
            <p:extLst>
              <p:ext uri="{D42A27DB-BD31-4B8C-83A1-F6EECF244321}">
                <p14:modId xmlns:p14="http://schemas.microsoft.com/office/powerpoint/2010/main" val="1797941365"/>
              </p:ext>
            </p:extLst>
          </p:nvPr>
        </p:nvGraphicFramePr>
        <p:xfrm>
          <a:off x="839328" y="5692267"/>
          <a:ext cx="7224822" cy="1188720"/>
        </p:xfrm>
        <a:graphic>
          <a:graphicData uri="http://schemas.openxmlformats.org/drawingml/2006/table">
            <a:tbl>
              <a:tblPr>
                <a:tableStyleId>{5C22544A-7EE6-4342-B048-85BDC9FD1C3A}</a:tableStyleId>
              </a:tblPr>
              <a:tblGrid>
                <a:gridCol w="7224822">
                  <a:extLst>
                    <a:ext uri="{9D8B030D-6E8A-4147-A177-3AD203B41FA5}">
                      <a16:colId xmlns:a16="http://schemas.microsoft.com/office/drawing/2014/main" val="493813631"/>
                    </a:ext>
                  </a:extLst>
                </a:gridCol>
              </a:tblGrid>
              <a:tr h="10040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spc="30" noProof="0" dirty="0">
                          <a:latin typeface="맑은 고딕" panose="020B0503020000020004" pitchFamily="50" charset="-127"/>
                          <a:ea typeface="+mn-ea"/>
                        </a:rPr>
                        <a:t>- </a:t>
                      </a:r>
                      <a:r>
                        <a:rPr lang="en-US" altLang="ko-KR" sz="1200" spc="30" noProof="0" dirty="0" err="1">
                          <a:latin typeface="맑은 고딕" panose="020B0503020000020004" pitchFamily="50" charset="-127"/>
                          <a:ea typeface="+mn-ea"/>
                        </a:rPr>
                        <a:t>auto_arima</a:t>
                      </a:r>
                      <a:r>
                        <a:rPr lang="ko-KR" altLang="en-US" sz="1200" spc="30" noProof="0" dirty="0">
                          <a:latin typeface="맑은 고딕" panose="020B0503020000020004" pitchFamily="50" charset="-127"/>
                          <a:ea typeface="+mn-ea"/>
                        </a:rPr>
                        <a:t>를 통해 </a:t>
                      </a:r>
                      <a:r>
                        <a:rPr lang="en-US" altLang="ko-KR" sz="1200" spc="30" noProof="0" dirty="0" err="1">
                          <a:latin typeface="맑은 고딕" panose="020B0503020000020004" pitchFamily="50" charset="-127"/>
                          <a:ea typeface="+mn-ea"/>
                        </a:rPr>
                        <a:t>arima</a:t>
                      </a:r>
                      <a:r>
                        <a:rPr lang="en-US" altLang="ko-KR" sz="1200" spc="30" noProof="0" dirty="0">
                          <a:latin typeface="맑은 고딕" panose="020B0503020000020004" pitchFamily="50" charset="-127"/>
                          <a:ea typeface="+mn-ea"/>
                        </a:rPr>
                        <a:t>(0, 1, 2)</a:t>
                      </a:r>
                      <a:r>
                        <a:rPr lang="ko-KR" altLang="en-US" sz="1200" spc="30" noProof="0" dirty="0">
                          <a:latin typeface="맑은 고딕" panose="020B0503020000020004" pitchFamily="50" charset="-127"/>
                          <a:ea typeface="+mn-ea"/>
                        </a:rPr>
                        <a:t>가 최적이라고 판단하여 모델링</a:t>
                      </a:r>
                      <a:endParaRPr lang="en-US" altLang="ko-KR" sz="1200" spc="30" noProof="0" dirty="0">
                        <a:latin typeface="맑은 고딕" panose="020B0503020000020004" pitchFamily="50" charset="-127"/>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200" spc="30" noProof="0" dirty="0">
                        <a:latin typeface="맑은 고딕" panose="020B0503020000020004" pitchFamily="50" charset="-127"/>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spc="30" noProof="0" dirty="0">
                          <a:latin typeface="맑은 고딕" panose="020B0503020000020004" pitchFamily="50" charset="-127"/>
                          <a:ea typeface="+mn-ea"/>
                        </a:rPr>
                        <a:t>- GOODS_AMOUNT</a:t>
                      </a:r>
                      <a:r>
                        <a:rPr lang="ko-KR" altLang="en-US" sz="1200" spc="30" noProof="0" dirty="0">
                          <a:latin typeface="맑은 고딕" panose="020B0503020000020004" pitchFamily="50" charset="-127"/>
                          <a:ea typeface="+mn-ea"/>
                        </a:rPr>
                        <a:t>는 </a:t>
                      </a:r>
                      <a:r>
                        <a:rPr lang="en-US" altLang="ko-KR" sz="1200" spc="30" noProof="0" dirty="0">
                          <a:latin typeface="맑은 고딕" panose="020B0503020000020004" pitchFamily="50" charset="-127"/>
                          <a:ea typeface="+mn-ea"/>
                        </a:rPr>
                        <a:t>test</a:t>
                      </a:r>
                      <a:r>
                        <a:rPr lang="ko-KR" altLang="en-US" sz="1200" spc="30" noProof="0" dirty="0">
                          <a:latin typeface="맑은 고딕" panose="020B0503020000020004" pitchFamily="50" charset="-127"/>
                          <a:ea typeface="+mn-ea"/>
                        </a:rPr>
                        <a:t>데이터이고 </a:t>
                      </a:r>
                      <a:r>
                        <a:rPr lang="en-US" altLang="ko-KR" sz="1200" spc="30" noProof="0" dirty="0" err="1">
                          <a:latin typeface="맑은 고딕" panose="020B0503020000020004" pitchFamily="50" charset="-127"/>
                          <a:ea typeface="+mn-ea"/>
                        </a:rPr>
                        <a:t>predicted_price</a:t>
                      </a:r>
                      <a:r>
                        <a:rPr lang="ko-KR" altLang="en-US" sz="1200" spc="30" noProof="0" dirty="0">
                          <a:latin typeface="맑은 고딕" panose="020B0503020000020004" pitchFamily="50" charset="-127"/>
                          <a:ea typeface="+mn-ea"/>
                        </a:rPr>
                        <a:t>는 예측데이터임</a:t>
                      </a:r>
                      <a:r>
                        <a:rPr lang="en-US" altLang="ko-KR" sz="1200" spc="30" noProof="0" dirty="0">
                          <a:latin typeface="맑은 고딕" panose="020B0503020000020004" pitchFamily="50" charset="-127"/>
                          <a:ea typeface="+mn-ea"/>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200" spc="30" noProof="0" dirty="0">
                        <a:latin typeface="맑은 고딕" panose="020B0503020000020004" pitchFamily="50" charset="-127"/>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실제로 초반엔 얼마 차이가 나지 않았지만 </a:t>
                      </a:r>
                      <a:r>
                        <a:rPr lang="en-US" altLang="ko-KR" sz="1200" spc="30" noProof="0" dirty="0">
                          <a:latin typeface="맑은 고딕" panose="020B0503020000020004" pitchFamily="50" charset="-127"/>
                          <a:ea typeface="+mn-ea"/>
                        </a:rPr>
                        <a:t>test</a:t>
                      </a:r>
                      <a:r>
                        <a:rPr lang="ko-KR" altLang="en-US" sz="1200" spc="30" noProof="0" dirty="0">
                          <a:latin typeface="맑은 고딕" panose="020B0503020000020004" pitchFamily="50" charset="-127"/>
                          <a:ea typeface="+mn-ea"/>
                        </a:rPr>
                        <a:t>데이터에서 급등하는 구간이 있어</a:t>
                      </a:r>
                      <a:r>
                        <a:rPr lang="en-US" altLang="ko-KR" sz="1200" spc="30" noProof="0" dirty="0">
                          <a:latin typeface="맑은 고딕" panose="020B0503020000020004" pitchFamily="50" charset="-127"/>
                          <a:ea typeface="+mn-ea"/>
                        </a:rPr>
                        <a:t>, </a:t>
                      </a:r>
                      <a:r>
                        <a:rPr lang="ko-KR" altLang="en-US" sz="1200" spc="30" noProof="0" dirty="0">
                          <a:latin typeface="맑은 고딕" panose="020B0503020000020004" pitchFamily="50" charset="-127"/>
                          <a:ea typeface="+mn-ea"/>
                        </a:rPr>
                        <a:t>불규칙 요인으로 인해 예측 정확성 감소 </a:t>
                      </a:r>
                      <a:r>
                        <a:rPr lang="en-US" altLang="ko-KR" sz="1200" spc="30" noProof="0" dirty="0">
                          <a:latin typeface="맑은 고딕" panose="020B0503020000020004" pitchFamily="50" charset="-127"/>
                          <a:ea typeface="+mn-ea"/>
                        </a:rPr>
                        <a:t>-&gt; R2 Score</a:t>
                      </a:r>
                      <a:r>
                        <a:rPr lang="ko-KR" altLang="en-US" sz="1200" spc="30" noProof="0" dirty="0">
                          <a:latin typeface="맑은 고딕" panose="020B0503020000020004" pitchFamily="50" charset="-127"/>
                          <a:ea typeface="+mn-ea"/>
                        </a:rPr>
                        <a:t>감소</a:t>
                      </a:r>
                      <a:endParaRPr lang="en-US" altLang="ko-KR" sz="1200" spc="30" noProof="0" dirty="0">
                        <a:latin typeface="맑은 고딕" panose="020B0503020000020004" pitchFamily="50" charset="-127"/>
                        <a:ea typeface="+mn-ea"/>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sp>
        <p:nvSpPr>
          <p:cNvPr id="5" name="제목 5">
            <a:extLst>
              <a:ext uri="{FF2B5EF4-FFF2-40B4-BE49-F238E27FC236}">
                <a16:creationId xmlns:a16="http://schemas.microsoft.com/office/drawing/2014/main" id="{E2DB7B5F-BD31-4B29-9DD5-BB7DFF13E216}"/>
              </a:ext>
            </a:extLst>
          </p:cNvPr>
          <p:cNvSpPr txBox="1">
            <a:spLocks/>
          </p:cNvSpPr>
          <p:nvPr/>
        </p:nvSpPr>
        <p:spPr>
          <a:xfrm>
            <a:off x="341049" y="675546"/>
            <a:ext cx="3258843"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7 I </a:t>
            </a:r>
            <a:r>
              <a:rPr lang="ko-KR" altLang="en-US" sz="1400" dirty="0">
                <a:latin typeface="나눔스퀘어 Light" panose="020B0600000101010101" pitchFamily="50" charset="-127"/>
                <a:ea typeface="나눔스퀘어 Light" panose="020B0600000101010101" pitchFamily="50" charset="-127"/>
              </a:rPr>
              <a:t>창업 지역 추천</a:t>
            </a:r>
          </a:p>
        </p:txBody>
      </p:sp>
      <p:sp>
        <p:nvSpPr>
          <p:cNvPr id="6" name="제목 5">
            <a:extLst>
              <a:ext uri="{FF2B5EF4-FFF2-40B4-BE49-F238E27FC236}">
                <a16:creationId xmlns:a16="http://schemas.microsoft.com/office/drawing/2014/main" id="{CB6F5CBD-4E71-42DF-9D82-929214E97527}"/>
              </a:ext>
            </a:extLst>
          </p:cNvPr>
          <p:cNvSpPr txBox="1">
            <a:spLocks/>
          </p:cNvSpPr>
          <p:nvPr/>
        </p:nvSpPr>
        <p:spPr>
          <a:xfrm>
            <a:off x="333242" y="961146"/>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a:t>
            </a:r>
            <a:r>
              <a:rPr lang="en-US" altLang="ko-KR" sz="2400" dirty="0">
                <a:latin typeface="나눔스퀘어 ExtraBold" panose="020B0600000101010101" pitchFamily="50" charset="-127"/>
                <a:ea typeface="나눔스퀘어 ExtraBold" panose="020B0600000101010101" pitchFamily="50" charset="-127"/>
              </a:rPr>
              <a:t> </a:t>
            </a:r>
            <a:r>
              <a:rPr lang="ko-KR" altLang="en-US" sz="2400" dirty="0">
                <a:latin typeface="나눔스퀘어 ExtraBold" panose="020B0600000101010101" pitchFamily="50" charset="-127"/>
                <a:ea typeface="나눔스퀘어 ExtraBold" panose="020B0600000101010101" pitchFamily="50" charset="-127"/>
              </a:rPr>
              <a:t>특정 도로명 코드</a:t>
            </a:r>
            <a:r>
              <a:rPr lang="en-US" altLang="ko-KR" sz="2400" dirty="0">
                <a:latin typeface="나눔스퀘어 ExtraBold" panose="020B0600000101010101" pitchFamily="50" charset="-127"/>
                <a:ea typeface="나눔스퀘어 ExtraBold" panose="020B0600000101010101" pitchFamily="50" charset="-127"/>
              </a:rPr>
              <a:t>,</a:t>
            </a:r>
            <a:r>
              <a:rPr lang="ko-KR" altLang="en-US" sz="2400" dirty="0">
                <a:latin typeface="나눔스퀘어 ExtraBold" panose="020B0600000101010101" pitchFamily="50" charset="-127"/>
                <a:ea typeface="나눔스퀘어 ExtraBold" panose="020B0600000101010101" pitchFamily="50" charset="-127"/>
              </a:rPr>
              <a:t> 메뉴 </a:t>
            </a:r>
            <a:r>
              <a:rPr lang="en-US" altLang="ko-KR" sz="2400" dirty="0">
                <a:latin typeface="나눔스퀘어 ExtraBold" panose="020B0600000101010101" pitchFamily="50" charset="-127"/>
                <a:ea typeface="나눔스퀘어 ExtraBold" panose="020B0600000101010101" pitchFamily="50" charset="-127"/>
              </a:rPr>
              <a:t>Arima</a:t>
            </a:r>
            <a:r>
              <a:rPr lang="ko-KR" altLang="en-US" sz="2400" dirty="0">
                <a:latin typeface="나눔스퀘어 ExtraBold" panose="020B0600000101010101" pitchFamily="50" charset="-127"/>
                <a:ea typeface="나눔스퀘어 ExtraBold" panose="020B0600000101010101" pitchFamily="50" charset="-127"/>
              </a:rPr>
              <a:t> 예측 예시</a:t>
            </a:r>
            <a:endParaRPr lang="ko-KR" altLang="en-US" sz="1050" b="1" i="0" dirty="0">
              <a:solidFill>
                <a:srgbClr val="000000"/>
              </a:solidFill>
              <a:effectLst/>
              <a:latin typeface="Helvetica Neue"/>
            </a:endParaRPr>
          </a:p>
          <a:p>
            <a:pPr algn="l"/>
            <a:endParaRPr lang="ko-KR" altLang="en-US" sz="2400" dirty="0">
              <a:latin typeface="나눔스퀘어 ExtraBold" panose="020B0600000101010101" pitchFamily="50" charset="-127"/>
              <a:ea typeface="나눔스퀘어 ExtraBold" panose="020B0600000101010101" pitchFamily="50" charset="-127"/>
            </a:endParaRPr>
          </a:p>
        </p:txBody>
      </p:sp>
      <p:pic>
        <p:nvPicPr>
          <p:cNvPr id="7" name="그림 6">
            <a:extLst>
              <a:ext uri="{FF2B5EF4-FFF2-40B4-BE49-F238E27FC236}">
                <a16:creationId xmlns:a16="http://schemas.microsoft.com/office/drawing/2014/main" id="{5ACBAC6C-C0A8-433E-82B9-AA7549758E81}"/>
              </a:ext>
            </a:extLst>
          </p:cNvPr>
          <p:cNvPicPr>
            <a:picLocks noChangeAspect="1"/>
          </p:cNvPicPr>
          <p:nvPr/>
        </p:nvPicPr>
        <p:blipFill>
          <a:blip r:embed="rId2"/>
          <a:stretch>
            <a:fillRect/>
          </a:stretch>
        </p:blipFill>
        <p:spPr>
          <a:xfrm>
            <a:off x="5779287" y="1575119"/>
            <a:ext cx="2325462" cy="2110357"/>
          </a:xfrm>
          <a:prstGeom prst="rect">
            <a:avLst/>
          </a:prstGeom>
        </p:spPr>
      </p:pic>
      <p:pic>
        <p:nvPicPr>
          <p:cNvPr id="9" name="그림 8">
            <a:extLst>
              <a:ext uri="{FF2B5EF4-FFF2-40B4-BE49-F238E27FC236}">
                <a16:creationId xmlns:a16="http://schemas.microsoft.com/office/drawing/2014/main" id="{DD0B8CD6-76C5-452C-BE45-D3F1DF306D32}"/>
              </a:ext>
            </a:extLst>
          </p:cNvPr>
          <p:cNvPicPr>
            <a:picLocks noChangeAspect="1"/>
          </p:cNvPicPr>
          <p:nvPr/>
        </p:nvPicPr>
        <p:blipFill>
          <a:blip r:embed="rId3"/>
          <a:stretch>
            <a:fillRect/>
          </a:stretch>
        </p:blipFill>
        <p:spPr>
          <a:xfrm>
            <a:off x="942668" y="3540948"/>
            <a:ext cx="4034057" cy="2189917"/>
          </a:xfrm>
          <a:prstGeom prst="rect">
            <a:avLst/>
          </a:prstGeom>
        </p:spPr>
      </p:pic>
      <p:pic>
        <p:nvPicPr>
          <p:cNvPr id="12" name="그림 11">
            <a:extLst>
              <a:ext uri="{FF2B5EF4-FFF2-40B4-BE49-F238E27FC236}">
                <a16:creationId xmlns:a16="http://schemas.microsoft.com/office/drawing/2014/main" id="{FECD8771-52E6-46E5-8A40-03DAACD0A37B}"/>
              </a:ext>
            </a:extLst>
          </p:cNvPr>
          <p:cNvPicPr>
            <a:picLocks noChangeAspect="1"/>
          </p:cNvPicPr>
          <p:nvPr/>
        </p:nvPicPr>
        <p:blipFill>
          <a:blip r:embed="rId4"/>
          <a:stretch>
            <a:fillRect/>
          </a:stretch>
        </p:blipFill>
        <p:spPr>
          <a:xfrm>
            <a:off x="829424" y="1494483"/>
            <a:ext cx="1340303" cy="1983102"/>
          </a:xfrm>
          <a:prstGeom prst="rect">
            <a:avLst/>
          </a:prstGeom>
        </p:spPr>
      </p:pic>
      <p:pic>
        <p:nvPicPr>
          <p:cNvPr id="14" name="그림 13">
            <a:extLst>
              <a:ext uri="{FF2B5EF4-FFF2-40B4-BE49-F238E27FC236}">
                <a16:creationId xmlns:a16="http://schemas.microsoft.com/office/drawing/2014/main" id="{183A4A87-5FAD-46BB-AC21-A50569C50CAA}"/>
              </a:ext>
            </a:extLst>
          </p:cNvPr>
          <p:cNvPicPr>
            <a:picLocks noChangeAspect="1"/>
          </p:cNvPicPr>
          <p:nvPr/>
        </p:nvPicPr>
        <p:blipFill>
          <a:blip r:embed="rId5"/>
          <a:stretch>
            <a:fillRect/>
          </a:stretch>
        </p:blipFill>
        <p:spPr>
          <a:xfrm>
            <a:off x="2807804" y="1575119"/>
            <a:ext cx="1210791" cy="1800504"/>
          </a:xfrm>
          <a:prstGeom prst="rect">
            <a:avLst/>
          </a:prstGeom>
        </p:spPr>
      </p:pic>
      <p:pic>
        <p:nvPicPr>
          <p:cNvPr id="16" name="그림 15">
            <a:extLst>
              <a:ext uri="{FF2B5EF4-FFF2-40B4-BE49-F238E27FC236}">
                <a16:creationId xmlns:a16="http://schemas.microsoft.com/office/drawing/2014/main" id="{C737E945-F233-4821-BBE6-FA706DEF2A38}"/>
              </a:ext>
            </a:extLst>
          </p:cNvPr>
          <p:cNvPicPr>
            <a:picLocks noChangeAspect="1"/>
          </p:cNvPicPr>
          <p:nvPr/>
        </p:nvPicPr>
        <p:blipFill>
          <a:blip r:embed="rId6"/>
          <a:stretch>
            <a:fillRect/>
          </a:stretch>
        </p:blipFill>
        <p:spPr>
          <a:xfrm>
            <a:off x="4133975" y="1361256"/>
            <a:ext cx="923340" cy="2384450"/>
          </a:xfrm>
          <a:prstGeom prst="rect">
            <a:avLst/>
          </a:prstGeom>
        </p:spPr>
      </p:pic>
      <p:pic>
        <p:nvPicPr>
          <p:cNvPr id="18" name="그림 17">
            <a:extLst>
              <a:ext uri="{FF2B5EF4-FFF2-40B4-BE49-F238E27FC236}">
                <a16:creationId xmlns:a16="http://schemas.microsoft.com/office/drawing/2014/main" id="{79721DA0-1ADE-4515-B6F4-40BBD8652DA8}"/>
              </a:ext>
            </a:extLst>
          </p:cNvPr>
          <p:cNvPicPr>
            <a:picLocks noChangeAspect="1"/>
          </p:cNvPicPr>
          <p:nvPr/>
        </p:nvPicPr>
        <p:blipFill>
          <a:blip r:embed="rId7"/>
          <a:stretch>
            <a:fillRect/>
          </a:stretch>
        </p:blipFill>
        <p:spPr>
          <a:xfrm>
            <a:off x="5904148" y="3899339"/>
            <a:ext cx="2560542" cy="1546994"/>
          </a:xfrm>
          <a:prstGeom prst="rect">
            <a:avLst/>
          </a:prstGeom>
        </p:spPr>
      </p:pic>
      <p:sp>
        <p:nvSpPr>
          <p:cNvPr id="17" name="1/2 액자 16">
            <a:extLst>
              <a:ext uri="{FF2B5EF4-FFF2-40B4-BE49-F238E27FC236}">
                <a16:creationId xmlns:a16="http://schemas.microsoft.com/office/drawing/2014/main" id="{E6E072CF-1CB3-4ADC-BDCB-54EF523192B4}"/>
              </a:ext>
            </a:extLst>
          </p:cNvPr>
          <p:cNvSpPr/>
          <p:nvPr/>
        </p:nvSpPr>
        <p:spPr>
          <a:xfrm rot="8216173">
            <a:off x="2187116" y="2378034"/>
            <a:ext cx="216000" cy="216000"/>
          </a:xfrm>
          <a:prstGeom prst="halfFrame">
            <a:avLst>
              <a:gd name="adj1" fmla="val 15389"/>
              <a:gd name="adj2" fmla="val 14009"/>
            </a:avLst>
          </a:prstGeom>
          <a:solidFill>
            <a:srgbClr val="00898B"/>
          </a:solidFill>
        </p:spPr>
        <p:txBody>
          <a:bodyPr wrap="square" lIns="0" tIns="0" rIns="0" bIns="0" rtlCol="0" anchor="ctr" anchorCtr="0">
            <a:noAutofit/>
          </a:bodyPr>
          <a:lstStyle/>
          <a:p>
            <a:pPr algn="ctr" latinLnBrk="0"/>
            <a:endParaRPr lang="en-US" sz="1400" spc="-150" dirty="0">
              <a:solidFill>
                <a:schemeClr val="tx1">
                  <a:lumMod val="65000"/>
                  <a:lumOff val="35000"/>
                </a:schemeClr>
              </a:solidFill>
              <a:latin typeface="+mn-ea"/>
            </a:endParaRPr>
          </a:p>
        </p:txBody>
      </p:sp>
      <p:sp>
        <p:nvSpPr>
          <p:cNvPr id="23" name="1/2 액자 22">
            <a:extLst>
              <a:ext uri="{FF2B5EF4-FFF2-40B4-BE49-F238E27FC236}">
                <a16:creationId xmlns:a16="http://schemas.microsoft.com/office/drawing/2014/main" id="{4C2B864C-015D-4115-AB32-2576F5FEC873}"/>
              </a:ext>
            </a:extLst>
          </p:cNvPr>
          <p:cNvSpPr/>
          <p:nvPr/>
        </p:nvSpPr>
        <p:spPr>
          <a:xfrm rot="8216173">
            <a:off x="5236537" y="2376264"/>
            <a:ext cx="216000" cy="216000"/>
          </a:xfrm>
          <a:prstGeom prst="halfFrame">
            <a:avLst>
              <a:gd name="adj1" fmla="val 15389"/>
              <a:gd name="adj2" fmla="val 14009"/>
            </a:avLst>
          </a:prstGeom>
          <a:solidFill>
            <a:srgbClr val="00898B"/>
          </a:solidFill>
        </p:spPr>
        <p:txBody>
          <a:bodyPr wrap="square" lIns="0" tIns="0" rIns="0" bIns="0" rtlCol="0" anchor="ctr" anchorCtr="0">
            <a:noAutofit/>
          </a:bodyPr>
          <a:lstStyle/>
          <a:p>
            <a:pPr algn="ctr" latinLnBrk="0"/>
            <a:endParaRPr lang="en-US" sz="1400" spc="-150" dirty="0">
              <a:solidFill>
                <a:schemeClr val="tx1">
                  <a:lumMod val="65000"/>
                  <a:lumOff val="35000"/>
                </a:schemeClr>
              </a:solidFill>
              <a:latin typeface="+mn-ea"/>
            </a:endParaRPr>
          </a:p>
        </p:txBody>
      </p:sp>
      <p:sp>
        <p:nvSpPr>
          <p:cNvPr id="24" name="1/2 액자 23">
            <a:extLst>
              <a:ext uri="{FF2B5EF4-FFF2-40B4-BE49-F238E27FC236}">
                <a16:creationId xmlns:a16="http://schemas.microsoft.com/office/drawing/2014/main" id="{81715749-7621-4126-9AA3-ADC525FE3211}"/>
              </a:ext>
            </a:extLst>
          </p:cNvPr>
          <p:cNvSpPr/>
          <p:nvPr/>
        </p:nvSpPr>
        <p:spPr>
          <a:xfrm rot="8216173">
            <a:off x="332172" y="4517764"/>
            <a:ext cx="216000" cy="216000"/>
          </a:xfrm>
          <a:prstGeom prst="halfFrame">
            <a:avLst>
              <a:gd name="adj1" fmla="val 15389"/>
              <a:gd name="adj2" fmla="val 14009"/>
            </a:avLst>
          </a:prstGeom>
          <a:solidFill>
            <a:srgbClr val="00898B"/>
          </a:solidFill>
        </p:spPr>
        <p:txBody>
          <a:bodyPr wrap="square" lIns="0" tIns="0" rIns="0" bIns="0" rtlCol="0" anchor="ctr" anchorCtr="0">
            <a:noAutofit/>
          </a:bodyPr>
          <a:lstStyle/>
          <a:p>
            <a:pPr algn="ctr" latinLnBrk="0"/>
            <a:endParaRPr lang="en-US" sz="1400" spc="-150" dirty="0">
              <a:solidFill>
                <a:schemeClr val="tx1">
                  <a:lumMod val="65000"/>
                  <a:lumOff val="35000"/>
                </a:schemeClr>
              </a:solidFill>
              <a:latin typeface="+mn-ea"/>
            </a:endParaRPr>
          </a:p>
        </p:txBody>
      </p:sp>
      <p:sp>
        <p:nvSpPr>
          <p:cNvPr id="25" name="1/2 액자 24">
            <a:extLst>
              <a:ext uri="{FF2B5EF4-FFF2-40B4-BE49-F238E27FC236}">
                <a16:creationId xmlns:a16="http://schemas.microsoft.com/office/drawing/2014/main" id="{9C9081FB-2858-475F-974C-B774FE37F855}"/>
              </a:ext>
            </a:extLst>
          </p:cNvPr>
          <p:cNvSpPr/>
          <p:nvPr/>
        </p:nvSpPr>
        <p:spPr>
          <a:xfrm rot="8216173">
            <a:off x="5320708" y="4498061"/>
            <a:ext cx="216000" cy="216000"/>
          </a:xfrm>
          <a:prstGeom prst="halfFrame">
            <a:avLst>
              <a:gd name="adj1" fmla="val 15389"/>
              <a:gd name="adj2" fmla="val 14009"/>
            </a:avLst>
          </a:prstGeom>
          <a:solidFill>
            <a:srgbClr val="00898B"/>
          </a:solidFill>
        </p:spPr>
        <p:txBody>
          <a:bodyPr wrap="square" lIns="0" tIns="0" rIns="0" bIns="0" rtlCol="0" anchor="ctr" anchorCtr="0">
            <a:noAutofit/>
          </a:bodyPr>
          <a:lstStyle/>
          <a:p>
            <a:pPr algn="ctr" latinLnBrk="0"/>
            <a:endParaRPr lang="en-US" sz="1400" spc="-150" dirty="0">
              <a:solidFill>
                <a:schemeClr val="tx1">
                  <a:lumMod val="65000"/>
                  <a:lumOff val="35000"/>
                </a:schemeClr>
              </a:solidFill>
              <a:latin typeface="+mn-ea"/>
            </a:endParaRPr>
          </a:p>
        </p:txBody>
      </p:sp>
    </p:spTree>
    <p:extLst>
      <p:ext uri="{BB962C8B-B14F-4D97-AF65-F5344CB8AC3E}">
        <p14:creationId xmlns:p14="http://schemas.microsoft.com/office/powerpoint/2010/main" val="3459964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98ACA462-216C-4025-A56D-1ACB44D52FF7}"/>
              </a:ext>
            </a:extLst>
          </p:cNvPr>
          <p:cNvPicPr>
            <a:picLocks noChangeAspect="1"/>
          </p:cNvPicPr>
          <p:nvPr/>
        </p:nvPicPr>
        <p:blipFill>
          <a:blip r:embed="rId2"/>
          <a:stretch>
            <a:fillRect/>
          </a:stretch>
        </p:blipFill>
        <p:spPr>
          <a:xfrm>
            <a:off x="341049" y="1414292"/>
            <a:ext cx="5883150" cy="4000847"/>
          </a:xfrm>
          <a:prstGeom prst="rect">
            <a:avLst/>
          </a:prstGeom>
        </p:spPr>
      </p:pic>
      <p:sp>
        <p:nvSpPr>
          <p:cNvPr id="7" name="제목 5">
            <a:extLst>
              <a:ext uri="{FF2B5EF4-FFF2-40B4-BE49-F238E27FC236}">
                <a16:creationId xmlns:a16="http://schemas.microsoft.com/office/drawing/2014/main" id="{E109A8DA-91EE-42B3-89AC-D2B1BC88A3A1}"/>
              </a:ext>
            </a:extLst>
          </p:cNvPr>
          <p:cNvSpPr txBox="1">
            <a:spLocks/>
          </p:cNvSpPr>
          <p:nvPr/>
        </p:nvSpPr>
        <p:spPr>
          <a:xfrm>
            <a:off x="333242" y="961146"/>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200" b="1" i="0" dirty="0">
                <a:solidFill>
                  <a:srgbClr val="000000"/>
                </a:solidFill>
                <a:effectLst/>
                <a:latin typeface="나눔스퀘어"/>
                <a:ea typeface="Malgun Gothic" panose="020B0503020000020004" pitchFamily="50" charset="-127"/>
              </a:rPr>
              <a:t>▲ </a:t>
            </a:r>
            <a:r>
              <a:rPr lang="ko-KR" altLang="en-US" sz="2200" i="0" dirty="0">
                <a:solidFill>
                  <a:srgbClr val="000000"/>
                </a:solidFill>
                <a:effectLst/>
                <a:latin typeface="나눔스퀘어"/>
                <a:ea typeface="Malgun Gothic" panose="020B0503020000020004" pitchFamily="50" charset="-127"/>
              </a:rPr>
              <a:t>구로구에서 치킨집을 차리려면 어디서 차려야 할까</a:t>
            </a:r>
            <a:r>
              <a:rPr lang="en-US" altLang="ko-KR" sz="2200" i="0" dirty="0">
                <a:solidFill>
                  <a:srgbClr val="000000"/>
                </a:solidFill>
                <a:effectLst/>
                <a:latin typeface="나눔스퀘어"/>
                <a:ea typeface="Malgun Gothic" panose="020B0503020000020004" pitchFamily="50" charset="-127"/>
              </a:rPr>
              <a:t>?</a:t>
            </a:r>
          </a:p>
          <a:p>
            <a:pPr algn="l"/>
            <a:endParaRPr lang="ko-KR" altLang="en-US" sz="2200" dirty="0">
              <a:latin typeface="나눔스퀘어"/>
              <a:ea typeface="나눔스퀘어 ExtraBold" panose="020B0600000101010101" pitchFamily="50" charset="-127"/>
            </a:endParaRPr>
          </a:p>
        </p:txBody>
      </p:sp>
      <p:sp>
        <p:nvSpPr>
          <p:cNvPr id="8" name="제목 5">
            <a:extLst>
              <a:ext uri="{FF2B5EF4-FFF2-40B4-BE49-F238E27FC236}">
                <a16:creationId xmlns:a16="http://schemas.microsoft.com/office/drawing/2014/main" id="{F857FEE6-CE74-4372-A25E-EBDAEF626DA7}"/>
              </a:ext>
            </a:extLst>
          </p:cNvPr>
          <p:cNvSpPr txBox="1">
            <a:spLocks/>
          </p:cNvSpPr>
          <p:nvPr/>
        </p:nvSpPr>
        <p:spPr>
          <a:xfrm>
            <a:off x="341049" y="675546"/>
            <a:ext cx="3258843"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7 I </a:t>
            </a:r>
            <a:r>
              <a:rPr lang="ko-KR" altLang="en-US" sz="1400" dirty="0">
                <a:latin typeface="나눔스퀘어 Light" panose="020B0600000101010101" pitchFamily="50" charset="-127"/>
                <a:ea typeface="나눔스퀘어 Light" panose="020B0600000101010101" pitchFamily="50" charset="-127"/>
              </a:rPr>
              <a:t>창업 지역 추천</a:t>
            </a:r>
          </a:p>
        </p:txBody>
      </p:sp>
      <p:sp>
        <p:nvSpPr>
          <p:cNvPr id="2" name="슬라이드 번호 개체 틀 1">
            <a:extLst>
              <a:ext uri="{FF2B5EF4-FFF2-40B4-BE49-F238E27FC236}">
                <a16:creationId xmlns:a16="http://schemas.microsoft.com/office/drawing/2014/main" id="{B32C9C22-DFAF-419F-8435-D0A6C3994CCA}"/>
              </a:ext>
            </a:extLst>
          </p:cNvPr>
          <p:cNvSpPr>
            <a:spLocks noGrp="1"/>
          </p:cNvSpPr>
          <p:nvPr>
            <p:ph type="sldNum" sz="quarter" idx="12"/>
          </p:nvPr>
        </p:nvSpPr>
        <p:spPr/>
        <p:txBody>
          <a:bodyPr/>
          <a:lstStyle/>
          <a:p>
            <a:fld id="{3ABC768E-094C-1348-9D29-2163BD33EBDB}" type="slidenum">
              <a:rPr kumimoji="1" lang="ko-KR" altLang="en-US" smtClean="0"/>
              <a:pPr/>
              <a:t>44</a:t>
            </a:fld>
            <a:endParaRPr kumimoji="1" lang="ko-KR" altLang="en-US" dirty="0"/>
          </a:p>
        </p:txBody>
      </p:sp>
      <p:graphicFrame>
        <p:nvGraphicFramePr>
          <p:cNvPr id="19" name="표 18">
            <a:extLst>
              <a:ext uri="{FF2B5EF4-FFF2-40B4-BE49-F238E27FC236}">
                <a16:creationId xmlns:a16="http://schemas.microsoft.com/office/drawing/2014/main" id="{8F8DEF37-4C45-4CCE-B23D-D4C76E263D18}"/>
              </a:ext>
            </a:extLst>
          </p:cNvPr>
          <p:cNvGraphicFramePr>
            <a:graphicFrameLocks noGrp="1"/>
          </p:cNvGraphicFramePr>
          <p:nvPr/>
        </p:nvGraphicFramePr>
        <p:xfrm>
          <a:off x="647564" y="5325337"/>
          <a:ext cx="5764795" cy="1534554"/>
        </p:xfrm>
        <a:graphic>
          <a:graphicData uri="http://schemas.openxmlformats.org/drawingml/2006/table">
            <a:tbl>
              <a:tblPr>
                <a:tableStyleId>{5C22544A-7EE6-4342-B048-85BDC9FD1C3A}</a:tableStyleId>
              </a:tblPr>
              <a:tblGrid>
                <a:gridCol w="5764795">
                  <a:extLst>
                    <a:ext uri="{9D8B030D-6E8A-4147-A177-3AD203B41FA5}">
                      <a16:colId xmlns:a16="http://schemas.microsoft.com/office/drawing/2014/main" val="493813631"/>
                    </a:ext>
                  </a:extLst>
                </a:gridCol>
              </a:tblGrid>
              <a:tr h="376314">
                <a:tc>
                  <a:txBody>
                    <a:bodyPr/>
                    <a:lstStyle/>
                    <a:p>
                      <a:pPr algn="ctr" rtl="0"/>
                      <a:r>
                        <a:rPr lang="ko-KR" altLang="en-US" sz="1600" b="1" noProof="0" dirty="0">
                          <a:solidFill>
                            <a:schemeClr val="tx1"/>
                          </a:solidFill>
                          <a:latin typeface="맑은 고딕" panose="020B0503020000020004" pitchFamily="50" charset="-127"/>
                          <a:ea typeface="맑은 고딕" panose="020B0503020000020004" pitchFamily="50" charset="-127"/>
                        </a:rPr>
                        <a:t>구로구 치킨 배달 창업 추천 지역</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FC3B6"/>
                    </a:solidFill>
                  </a:tcPr>
                </a:tc>
                <a:extLst>
                  <a:ext uri="{0D108BD9-81ED-4DB2-BD59-A6C34878D82A}">
                    <a16:rowId xmlns:a16="http://schemas.microsoft.com/office/drawing/2014/main" val="2570369641"/>
                  </a:ext>
                </a:extLst>
              </a:tr>
              <a:tr h="10976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400" spc="30" noProof="0" dirty="0">
                          <a:latin typeface="맑은 고딕" panose="020B0503020000020004" pitchFamily="50" charset="-127"/>
                          <a:ea typeface="맑은 고딕" panose="020B0503020000020004" pitchFamily="50" charset="-127"/>
                        </a:rPr>
                        <a:t>- </a:t>
                      </a:r>
                      <a:r>
                        <a:rPr lang="ko-KR" altLang="en-US" sz="1400" spc="30" noProof="0" dirty="0">
                          <a:latin typeface="맑은 고딕" panose="020B0503020000020004" pitchFamily="50" charset="-127"/>
                          <a:ea typeface="+mn-ea"/>
                        </a:rPr>
                        <a:t>구로구에서 치킨을 창업하여 </a:t>
                      </a:r>
                      <a:r>
                        <a:rPr lang="en-US" altLang="ko-KR" sz="1400" spc="30" noProof="0" dirty="0">
                          <a:latin typeface="맑은 고딕" panose="020B0503020000020004" pitchFamily="50" charset="-127"/>
                          <a:ea typeface="+mn-ea"/>
                        </a:rPr>
                        <a:t>6</a:t>
                      </a:r>
                      <a:r>
                        <a:rPr lang="ko-KR" altLang="en-US" sz="1400" spc="30" noProof="0" dirty="0">
                          <a:latin typeface="맑은 고딕" panose="020B0503020000020004" pitchFamily="50" charset="-127"/>
                          <a:ea typeface="+mn-ea"/>
                        </a:rPr>
                        <a:t>월 첫째 주</a:t>
                      </a:r>
                      <a:r>
                        <a:rPr lang="en-US" altLang="ko-KR" sz="1400" spc="30" noProof="0" dirty="0">
                          <a:latin typeface="맑은 고딕" panose="020B0503020000020004" pitchFamily="50" charset="-127"/>
                          <a:ea typeface="+mn-ea"/>
                        </a:rPr>
                        <a:t>,</a:t>
                      </a:r>
                      <a:r>
                        <a:rPr lang="ko-KR" altLang="en-US" sz="1400" spc="30" noProof="0" dirty="0">
                          <a:latin typeface="맑은 고딕" panose="020B0503020000020004" pitchFamily="50" charset="-127"/>
                          <a:ea typeface="+mn-ea"/>
                        </a:rPr>
                        <a:t> 한주 동안 최고의 배달 수입이 예측되는 곳은 </a:t>
                      </a:r>
                      <a:r>
                        <a:rPr lang="ko-KR" altLang="en-US" sz="1400" spc="30" noProof="0" dirty="0" err="1">
                          <a:latin typeface="맑은 고딕" panose="020B0503020000020004" pitchFamily="50" charset="-127"/>
                          <a:ea typeface="+mn-ea"/>
                        </a:rPr>
                        <a:t>경인로</a:t>
                      </a:r>
                      <a:r>
                        <a:rPr lang="en-US" altLang="ko-KR" sz="1400" spc="30" noProof="0" dirty="0">
                          <a:latin typeface="맑은 고딕" panose="020B0503020000020004" pitchFamily="50" charset="-127"/>
                          <a:ea typeface="+mn-ea"/>
                        </a:rPr>
                        <a:t>31</a:t>
                      </a:r>
                      <a:r>
                        <a:rPr lang="ko-KR" altLang="en-US" sz="1400" spc="30" noProof="0" dirty="0">
                          <a:latin typeface="맑은 고딕" panose="020B0503020000020004" pitchFamily="50" charset="-127"/>
                          <a:ea typeface="+mn-ea"/>
                        </a:rPr>
                        <a:t>길로 약 </a:t>
                      </a:r>
                      <a:r>
                        <a:rPr lang="en-US" altLang="ko-KR" sz="1400" spc="30" noProof="0" dirty="0">
                          <a:latin typeface="맑은 고딕" panose="020B0503020000020004" pitchFamily="50" charset="-127"/>
                          <a:ea typeface="+mn-ea"/>
                        </a:rPr>
                        <a:t>1900</a:t>
                      </a:r>
                      <a:r>
                        <a:rPr lang="ko-KR" altLang="en-US" sz="1400" spc="30" noProof="0" dirty="0">
                          <a:latin typeface="맑은 고딕" panose="020B0503020000020004" pitchFamily="50" charset="-127"/>
                          <a:ea typeface="+mn-ea"/>
                        </a:rPr>
                        <a:t>만원으로 추천</a:t>
                      </a:r>
                      <a:endParaRPr lang="en-US" altLang="ko-KR" sz="1400" spc="30" noProof="0" dirty="0">
                        <a:latin typeface="맑은 고딕" panose="020B0503020000020004" pitchFamily="50" charset="-127"/>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400" spc="30" noProof="0" dirty="0">
                        <a:latin typeface="맑은 고딕" panose="020B0503020000020004" pitchFamily="50" charset="-127"/>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400" spc="30" noProof="0" dirty="0">
                          <a:latin typeface="맑은 고딕" panose="020B0503020000020004" pitchFamily="50" charset="-127"/>
                          <a:ea typeface="+mn-ea"/>
                        </a:rPr>
                        <a:t>- </a:t>
                      </a:r>
                      <a:r>
                        <a:rPr lang="ko-KR" altLang="en-US" sz="1400" spc="30" noProof="0" dirty="0">
                          <a:latin typeface="맑은 고딕" panose="020B0503020000020004" pitchFamily="50" charset="-127"/>
                          <a:ea typeface="+mn-ea"/>
                        </a:rPr>
                        <a:t>창업 시 예상 매출액과 해당 지역 임대료를 고려하여 순이익이 높은 곳에 창업 추천</a:t>
                      </a:r>
                      <a:r>
                        <a:rPr lang="en-US" altLang="ko-KR" sz="1400" spc="30" noProof="0" dirty="0">
                          <a:latin typeface="맑은 고딕" panose="020B0503020000020004" pitchFamily="50" charset="-127"/>
                          <a:ea typeface="+mn-ea"/>
                        </a:rPr>
                        <a:t> </a:t>
                      </a:r>
                      <a:endParaRPr lang="ko-KR" altLang="en-US" sz="1400" spc="30" noProof="0" dirty="0">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pic>
        <p:nvPicPr>
          <p:cNvPr id="4" name="그림 3">
            <a:extLst>
              <a:ext uri="{FF2B5EF4-FFF2-40B4-BE49-F238E27FC236}">
                <a16:creationId xmlns:a16="http://schemas.microsoft.com/office/drawing/2014/main" id="{BCB7D4D3-31EE-4618-8D6E-6257B8906A40}"/>
              </a:ext>
            </a:extLst>
          </p:cNvPr>
          <p:cNvPicPr>
            <a:picLocks noChangeAspect="1"/>
          </p:cNvPicPr>
          <p:nvPr/>
        </p:nvPicPr>
        <p:blipFill>
          <a:blip r:embed="rId3"/>
          <a:stretch>
            <a:fillRect/>
          </a:stretch>
        </p:blipFill>
        <p:spPr>
          <a:xfrm>
            <a:off x="6412359" y="1441896"/>
            <a:ext cx="2398399" cy="5068782"/>
          </a:xfrm>
          <a:prstGeom prst="rect">
            <a:avLst/>
          </a:prstGeom>
        </p:spPr>
      </p:pic>
    </p:spTree>
    <p:extLst>
      <p:ext uri="{BB962C8B-B14F-4D97-AF65-F5344CB8AC3E}">
        <p14:creationId xmlns:p14="http://schemas.microsoft.com/office/powerpoint/2010/main" val="6324032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D2938D0D-8A9E-4EA8-8403-FDA950CED98A}"/>
              </a:ext>
            </a:extLst>
          </p:cNvPr>
          <p:cNvSpPr/>
          <p:nvPr/>
        </p:nvSpPr>
        <p:spPr>
          <a:xfrm>
            <a:off x="0" y="0"/>
            <a:ext cx="9144000" cy="6858000"/>
          </a:xfrm>
          <a:prstGeom prst="rect">
            <a:avLst/>
          </a:prstGeom>
          <a:solidFill>
            <a:srgbClr val="7FC3B6"/>
          </a:solidFill>
        </p:spPr>
        <p:txBody>
          <a:bodyPr wrap="non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3" name="사각형: 둥근 모서리 2">
            <a:extLst>
              <a:ext uri="{FF2B5EF4-FFF2-40B4-BE49-F238E27FC236}">
                <a16:creationId xmlns:a16="http://schemas.microsoft.com/office/drawing/2014/main" id="{346D6AD2-8CA6-4C86-943B-7AF13C54C558}"/>
              </a:ext>
            </a:extLst>
          </p:cNvPr>
          <p:cNvSpPr/>
          <p:nvPr/>
        </p:nvSpPr>
        <p:spPr>
          <a:xfrm>
            <a:off x="2195736" y="2024844"/>
            <a:ext cx="4752528" cy="2520280"/>
          </a:xfrm>
          <a:prstGeom prst="roundRect">
            <a:avLst/>
          </a:prstGeom>
          <a:solidFill>
            <a:schemeClr val="bg1">
              <a:lumMod val="95000"/>
            </a:schemeClr>
          </a:solidFill>
        </p:spPr>
        <p:txBody>
          <a:bodyPr wrap="non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5" name="TextBox 4">
            <a:extLst>
              <a:ext uri="{FF2B5EF4-FFF2-40B4-BE49-F238E27FC236}">
                <a16:creationId xmlns:a16="http://schemas.microsoft.com/office/drawing/2014/main" id="{6A0B1D2A-9664-464C-BB4C-2861E29A053C}"/>
              </a:ext>
            </a:extLst>
          </p:cNvPr>
          <p:cNvSpPr txBox="1"/>
          <p:nvPr/>
        </p:nvSpPr>
        <p:spPr>
          <a:xfrm>
            <a:off x="2195736" y="2650654"/>
            <a:ext cx="4752528" cy="1282402"/>
          </a:xfrm>
          <a:prstGeom prst="rect">
            <a:avLst/>
          </a:prstGeom>
          <a:noFill/>
          <a:ln w="3175">
            <a:noFill/>
          </a:ln>
          <a:effectLst/>
        </p:spPr>
        <p:txBody>
          <a:bodyPr wrap="square" lIns="0" tIns="0" rIns="0" bIns="0" rtlCol="0">
            <a:spAutoFit/>
          </a:bodyPr>
          <a:lstStyle/>
          <a:p>
            <a:pPr algn="ctr" defTabSz="975022" latinLnBrk="0">
              <a:spcBef>
                <a:spcPts val="500"/>
              </a:spcBef>
              <a:buClr>
                <a:schemeClr val="tx1">
                  <a:lumMod val="65000"/>
                  <a:lumOff val="35000"/>
                </a:schemeClr>
              </a:buClr>
              <a:buSzPct val="60000"/>
            </a:pPr>
            <a:r>
              <a:rPr lang="en-US" altLang="ko-KR" sz="4400" b="1" spc="-60" dirty="0">
                <a:solidFill>
                  <a:schemeClr val="tx1">
                    <a:lumMod val="65000"/>
                    <a:lumOff val="35000"/>
                  </a:schemeClr>
                </a:solidFill>
                <a:latin typeface="+mn-ea"/>
              </a:rPr>
              <a:t>PART 8</a:t>
            </a:r>
          </a:p>
          <a:p>
            <a:pPr algn="ctr" defTabSz="975022" latinLnBrk="0">
              <a:spcBef>
                <a:spcPts val="500"/>
              </a:spcBef>
              <a:buClr>
                <a:schemeClr val="tx1">
                  <a:lumMod val="65000"/>
                  <a:lumOff val="35000"/>
                </a:schemeClr>
              </a:buClr>
              <a:buSzPct val="60000"/>
            </a:pPr>
            <a:endParaRPr lang="en-US" altLang="ko-KR" sz="1100" b="1" spc="-60" dirty="0">
              <a:solidFill>
                <a:schemeClr val="tx1">
                  <a:lumMod val="65000"/>
                  <a:lumOff val="35000"/>
                </a:schemeClr>
              </a:solidFill>
              <a:latin typeface="+mn-ea"/>
            </a:endParaRPr>
          </a:p>
          <a:p>
            <a:pPr algn="ctr" defTabSz="975022" latinLnBrk="0">
              <a:spcBef>
                <a:spcPts val="500"/>
              </a:spcBef>
              <a:buClr>
                <a:schemeClr val="tx1">
                  <a:lumMod val="65000"/>
                  <a:lumOff val="35000"/>
                </a:schemeClr>
              </a:buClr>
              <a:buSzPct val="60000"/>
            </a:pPr>
            <a:r>
              <a:rPr lang="ko-KR" altLang="en-US" sz="2000" b="1" spc="-60" dirty="0">
                <a:solidFill>
                  <a:schemeClr val="tx1">
                    <a:lumMod val="65000"/>
                    <a:lumOff val="35000"/>
                  </a:schemeClr>
                </a:solidFill>
                <a:latin typeface="+mn-ea"/>
              </a:rPr>
              <a:t>결론 및 출처</a:t>
            </a:r>
          </a:p>
        </p:txBody>
      </p:sp>
    </p:spTree>
    <p:extLst>
      <p:ext uri="{BB962C8B-B14F-4D97-AF65-F5344CB8AC3E}">
        <p14:creationId xmlns:p14="http://schemas.microsoft.com/office/powerpoint/2010/main" val="119863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5">
            <a:extLst>
              <a:ext uri="{FF2B5EF4-FFF2-40B4-BE49-F238E27FC236}">
                <a16:creationId xmlns:a16="http://schemas.microsoft.com/office/drawing/2014/main" id="{E109A8DA-91EE-42B3-89AC-D2B1BC88A3A1}"/>
              </a:ext>
            </a:extLst>
          </p:cNvPr>
          <p:cNvSpPr txBox="1">
            <a:spLocks/>
          </p:cNvSpPr>
          <p:nvPr/>
        </p:nvSpPr>
        <p:spPr>
          <a:xfrm>
            <a:off x="333242" y="961146"/>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b="1" i="0" dirty="0">
                <a:solidFill>
                  <a:srgbClr val="000000"/>
                </a:solidFill>
                <a:effectLst/>
                <a:latin typeface="나눔스퀘어"/>
                <a:ea typeface="Malgun Gothic" panose="020B0503020000020004" pitchFamily="50" charset="-127"/>
              </a:rPr>
              <a:t>▲ </a:t>
            </a:r>
            <a:r>
              <a:rPr lang="ko-KR" altLang="en-US" sz="2400" dirty="0">
                <a:latin typeface="나눔스퀘어 ExtraBold" panose="020B0600000101010101" pitchFamily="50" charset="-127"/>
                <a:ea typeface="나눔스퀘어 ExtraBold" panose="020B0600000101010101" pitchFamily="50" charset="-127"/>
              </a:rPr>
              <a:t>최종 한 줄 분석</a:t>
            </a:r>
          </a:p>
        </p:txBody>
      </p:sp>
      <p:sp>
        <p:nvSpPr>
          <p:cNvPr id="8" name="제목 5">
            <a:extLst>
              <a:ext uri="{FF2B5EF4-FFF2-40B4-BE49-F238E27FC236}">
                <a16:creationId xmlns:a16="http://schemas.microsoft.com/office/drawing/2014/main" id="{F857FEE6-CE74-4372-A25E-EBDAEF626DA7}"/>
              </a:ext>
            </a:extLst>
          </p:cNvPr>
          <p:cNvSpPr txBox="1">
            <a:spLocks/>
          </p:cNvSpPr>
          <p:nvPr/>
        </p:nvSpPr>
        <p:spPr>
          <a:xfrm>
            <a:off x="341049" y="675546"/>
            <a:ext cx="3258843"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8 I </a:t>
            </a:r>
            <a:r>
              <a:rPr lang="ko-KR" altLang="en-US" sz="1400" dirty="0">
                <a:latin typeface="나눔스퀘어 Light" panose="020B0600000101010101" pitchFamily="50" charset="-127"/>
                <a:ea typeface="나눔스퀘어 Light" panose="020B0600000101010101" pitchFamily="50" charset="-127"/>
              </a:rPr>
              <a:t>결론 및 출처</a:t>
            </a:r>
          </a:p>
        </p:txBody>
      </p:sp>
      <p:sp>
        <p:nvSpPr>
          <p:cNvPr id="2" name="슬라이드 번호 개체 틀 1">
            <a:extLst>
              <a:ext uri="{FF2B5EF4-FFF2-40B4-BE49-F238E27FC236}">
                <a16:creationId xmlns:a16="http://schemas.microsoft.com/office/drawing/2014/main" id="{F850D34A-FF27-4C0C-B23C-20F702495A08}"/>
              </a:ext>
            </a:extLst>
          </p:cNvPr>
          <p:cNvSpPr>
            <a:spLocks noGrp="1"/>
          </p:cNvSpPr>
          <p:nvPr>
            <p:ph type="sldNum" sz="quarter" idx="12"/>
          </p:nvPr>
        </p:nvSpPr>
        <p:spPr/>
        <p:txBody>
          <a:bodyPr/>
          <a:lstStyle/>
          <a:p>
            <a:fld id="{3ABC768E-094C-1348-9D29-2163BD33EBDB}" type="slidenum">
              <a:rPr kumimoji="1" lang="ko-KR" altLang="en-US" smtClean="0"/>
              <a:pPr/>
              <a:t>46</a:t>
            </a:fld>
            <a:endParaRPr kumimoji="1" lang="ko-KR" altLang="en-US" dirty="0"/>
          </a:p>
        </p:txBody>
      </p:sp>
      <p:graphicFrame>
        <p:nvGraphicFramePr>
          <p:cNvPr id="11" name="표 10">
            <a:extLst>
              <a:ext uri="{FF2B5EF4-FFF2-40B4-BE49-F238E27FC236}">
                <a16:creationId xmlns:a16="http://schemas.microsoft.com/office/drawing/2014/main" id="{757E85B8-6B07-4507-B789-5B5E3F5D4C0E}"/>
              </a:ext>
            </a:extLst>
          </p:cNvPr>
          <p:cNvGraphicFramePr>
            <a:graphicFrameLocks noGrp="1"/>
          </p:cNvGraphicFramePr>
          <p:nvPr/>
        </p:nvGraphicFramePr>
        <p:xfrm>
          <a:off x="341049" y="1556792"/>
          <a:ext cx="8371411" cy="1713692"/>
        </p:xfrm>
        <a:graphic>
          <a:graphicData uri="http://schemas.openxmlformats.org/drawingml/2006/table">
            <a:tbl>
              <a:tblPr>
                <a:tableStyleId>{5C22544A-7EE6-4342-B048-85BDC9FD1C3A}</a:tableStyleId>
              </a:tblPr>
              <a:tblGrid>
                <a:gridCol w="8371411">
                  <a:extLst>
                    <a:ext uri="{9D8B030D-6E8A-4147-A177-3AD203B41FA5}">
                      <a16:colId xmlns:a16="http://schemas.microsoft.com/office/drawing/2014/main" val="493813631"/>
                    </a:ext>
                  </a:extLst>
                </a:gridCol>
              </a:tblGrid>
              <a:tr h="138785">
                <a:tc>
                  <a:txBody>
                    <a:bodyPr/>
                    <a:lstStyle/>
                    <a:p>
                      <a:pPr algn="ctr" rtl="0"/>
                      <a:r>
                        <a:rPr lang="ko-KR" altLang="en-US" sz="1600" b="1" noProof="0" dirty="0">
                          <a:solidFill>
                            <a:schemeClr val="tx1"/>
                          </a:solidFill>
                          <a:latin typeface="맑은 고딕" panose="020B0503020000020004" pitchFamily="50" charset="-127"/>
                          <a:ea typeface="맑은 고딕" panose="020B0503020000020004" pitchFamily="50" charset="-127"/>
                        </a:rPr>
                        <a:t>질병</a:t>
                      </a:r>
                      <a:r>
                        <a:rPr lang="en-US" altLang="ko-KR" sz="1600" b="1" noProof="0" dirty="0">
                          <a:solidFill>
                            <a:schemeClr val="tx1"/>
                          </a:solidFill>
                          <a:latin typeface="맑은 고딕" panose="020B0503020000020004" pitchFamily="50" charset="-127"/>
                          <a:ea typeface="맑은 고딕" panose="020B0503020000020004" pitchFamily="50" charset="-127"/>
                        </a:rPr>
                        <a:t>(Covid19)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FC3B6"/>
                    </a:solidFill>
                  </a:tcPr>
                </a:tc>
                <a:extLst>
                  <a:ext uri="{0D108BD9-81ED-4DB2-BD59-A6C34878D82A}">
                    <a16:rowId xmlns:a16="http://schemas.microsoft.com/office/drawing/2014/main" val="2570369641"/>
                  </a:ext>
                </a:extLst>
              </a:tr>
              <a:tr h="1378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400" spc="30" noProof="0" dirty="0">
                          <a:latin typeface="맑은 고딕" panose="020B0503020000020004" pitchFamily="50" charset="-127"/>
                          <a:ea typeface="맑은 고딕" panose="020B0503020000020004" pitchFamily="50" charset="-127"/>
                        </a:rPr>
                        <a:t>초반 급진적으로 </a:t>
                      </a:r>
                      <a:r>
                        <a:rPr lang="en-US" altLang="ko-KR" sz="1400" spc="30" noProof="0" dirty="0">
                          <a:latin typeface="맑은 고딕" panose="020B0503020000020004" pitchFamily="50" charset="-127"/>
                          <a:ea typeface="맑은 고딕" panose="020B0503020000020004" pitchFamily="50" charset="-127"/>
                        </a:rPr>
                        <a:t>Covid19(</a:t>
                      </a:r>
                      <a:r>
                        <a:rPr lang="ko-KR" altLang="en-US" sz="1400" spc="30" noProof="0" dirty="0">
                          <a:latin typeface="맑은 고딕" panose="020B0503020000020004" pitchFamily="50" charset="-127"/>
                          <a:ea typeface="맑은 고딕" panose="020B0503020000020004" pitchFamily="50" charset="-127"/>
                        </a:rPr>
                        <a:t>질병</a:t>
                      </a:r>
                      <a:r>
                        <a:rPr lang="en-US" altLang="ko-KR" sz="1400" spc="30" noProof="0" dirty="0">
                          <a:latin typeface="맑은 고딕" panose="020B0503020000020004" pitchFamily="50" charset="-127"/>
                          <a:ea typeface="맑은 고딕" panose="020B0503020000020004" pitchFamily="50" charset="-127"/>
                        </a:rPr>
                        <a:t>) </a:t>
                      </a:r>
                      <a:r>
                        <a:rPr lang="ko-KR" altLang="en-US" sz="1400" spc="30" noProof="0" dirty="0">
                          <a:latin typeface="맑은 고딕" panose="020B0503020000020004" pitchFamily="50" charset="-127"/>
                          <a:ea typeface="맑은 고딕" panose="020B0503020000020004" pitchFamily="50" charset="-127"/>
                        </a:rPr>
                        <a:t>일일 </a:t>
                      </a:r>
                      <a:r>
                        <a:rPr lang="ko-KR" altLang="en-US" sz="1400" spc="30" noProof="0" dirty="0" err="1">
                          <a:latin typeface="맑은 고딕" panose="020B0503020000020004" pitchFamily="50" charset="-127"/>
                          <a:ea typeface="맑은 고딕" panose="020B0503020000020004" pitchFamily="50" charset="-127"/>
                        </a:rPr>
                        <a:t>확진자</a:t>
                      </a:r>
                      <a:r>
                        <a:rPr lang="ko-KR" altLang="en-US" sz="1400" spc="30" noProof="0" dirty="0">
                          <a:latin typeface="맑은 고딕" panose="020B0503020000020004" pitchFamily="50" charset="-127"/>
                          <a:ea typeface="맑은 고딕" panose="020B0503020000020004" pitchFamily="50" charset="-127"/>
                        </a:rPr>
                        <a:t> 수가 증가하며</a:t>
                      </a:r>
                      <a:r>
                        <a:rPr lang="en-US" altLang="ko-KR" sz="1400" spc="30" noProof="0" dirty="0">
                          <a:latin typeface="맑은 고딕" panose="020B0503020000020004" pitchFamily="50" charset="-127"/>
                          <a:ea typeface="맑은 고딕" panose="020B0503020000020004" pitchFamily="50" charset="-127"/>
                        </a:rPr>
                        <a:t>,</a:t>
                      </a:r>
                      <a:r>
                        <a:rPr lang="ko-KR" altLang="en-US" sz="1400" spc="30" noProof="0" dirty="0">
                          <a:latin typeface="맑은 고딕" panose="020B0503020000020004" pitchFamily="50" charset="-127"/>
                          <a:ea typeface="맑은 고딕" panose="020B0503020000020004" pitchFamily="50" charset="-127"/>
                        </a:rPr>
                        <a:t> 배달 건수가 증가함</a:t>
                      </a:r>
                      <a:endParaRPr lang="en-US" altLang="ko-KR" sz="1400" spc="30" noProof="0" dirty="0">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400" spc="30" noProof="0" dirty="0">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400" spc="30" noProof="0" dirty="0">
                          <a:latin typeface="맑은 고딕" panose="020B0503020000020004" pitchFamily="50" charset="-127"/>
                          <a:ea typeface="맑은 고딕" panose="020B0503020000020004" pitchFamily="50" charset="-127"/>
                        </a:rPr>
                        <a:t>일일 </a:t>
                      </a:r>
                      <a:r>
                        <a:rPr lang="ko-KR" altLang="en-US" sz="1400" spc="30" noProof="0" dirty="0" err="1">
                          <a:latin typeface="맑은 고딕" panose="020B0503020000020004" pitchFamily="50" charset="-127"/>
                          <a:ea typeface="맑은 고딕" panose="020B0503020000020004" pitchFamily="50" charset="-127"/>
                        </a:rPr>
                        <a:t>확진자</a:t>
                      </a:r>
                      <a:r>
                        <a:rPr lang="ko-KR" altLang="en-US" sz="1400" spc="30" noProof="0" dirty="0">
                          <a:latin typeface="맑은 고딕" panose="020B0503020000020004" pitchFamily="50" charset="-127"/>
                          <a:ea typeface="맑은 고딕" panose="020B0503020000020004" pitchFamily="50" charset="-127"/>
                        </a:rPr>
                        <a:t> 수가 줄어도 </a:t>
                      </a:r>
                      <a:r>
                        <a:rPr lang="en-US" altLang="ko-KR" sz="1400" spc="30" noProof="0" dirty="0">
                          <a:latin typeface="맑은 고딕" panose="020B0503020000020004" pitchFamily="50" charset="-127"/>
                          <a:ea typeface="맑은 고딕" panose="020B0503020000020004" pitchFamily="50" charset="-127"/>
                        </a:rPr>
                        <a:t>Covid19 </a:t>
                      </a:r>
                      <a:r>
                        <a:rPr lang="ko-KR" altLang="en-US" sz="1400" spc="30" noProof="0" dirty="0">
                          <a:latin typeface="맑은 고딕" panose="020B0503020000020004" pitchFamily="50" charset="-127"/>
                          <a:ea typeface="맑은 고딕" panose="020B0503020000020004" pitchFamily="50" charset="-127"/>
                        </a:rPr>
                        <a:t>이전의 배달 건수로 감소 하지 않고 증가된 배달 건수가 유지됨</a:t>
                      </a: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graphicFrame>
        <p:nvGraphicFramePr>
          <p:cNvPr id="17" name="표 16">
            <a:extLst>
              <a:ext uri="{FF2B5EF4-FFF2-40B4-BE49-F238E27FC236}">
                <a16:creationId xmlns:a16="http://schemas.microsoft.com/office/drawing/2014/main" id="{261053F5-9FD1-4F9E-ABCD-6D2111DE51B7}"/>
              </a:ext>
            </a:extLst>
          </p:cNvPr>
          <p:cNvGraphicFramePr>
            <a:graphicFrameLocks noGrp="1"/>
          </p:cNvGraphicFramePr>
          <p:nvPr>
            <p:extLst>
              <p:ext uri="{D42A27DB-BD31-4B8C-83A1-F6EECF244321}">
                <p14:modId xmlns:p14="http://schemas.microsoft.com/office/powerpoint/2010/main" val="1690371670"/>
              </p:ext>
            </p:extLst>
          </p:nvPr>
        </p:nvGraphicFramePr>
        <p:xfrm>
          <a:off x="341049" y="3176604"/>
          <a:ext cx="8371411" cy="1713692"/>
        </p:xfrm>
        <a:graphic>
          <a:graphicData uri="http://schemas.openxmlformats.org/drawingml/2006/table">
            <a:tbl>
              <a:tblPr>
                <a:tableStyleId>{5C22544A-7EE6-4342-B048-85BDC9FD1C3A}</a:tableStyleId>
              </a:tblPr>
              <a:tblGrid>
                <a:gridCol w="8371411">
                  <a:extLst>
                    <a:ext uri="{9D8B030D-6E8A-4147-A177-3AD203B41FA5}">
                      <a16:colId xmlns:a16="http://schemas.microsoft.com/office/drawing/2014/main" val="493813631"/>
                    </a:ext>
                  </a:extLst>
                </a:gridCol>
              </a:tblGrid>
              <a:tr h="138785">
                <a:tc>
                  <a:txBody>
                    <a:bodyPr/>
                    <a:lstStyle/>
                    <a:p>
                      <a:pPr algn="ctr" rtl="0"/>
                      <a:r>
                        <a:rPr lang="ko-KR" altLang="en-US" sz="1600" b="1" noProof="0" dirty="0">
                          <a:solidFill>
                            <a:schemeClr val="tx1"/>
                          </a:solidFill>
                          <a:latin typeface="맑은 고딕" panose="020B0503020000020004" pitchFamily="50" charset="-127"/>
                          <a:ea typeface="맑은 고딕" panose="020B0503020000020004" pitchFamily="50" charset="-127"/>
                        </a:rPr>
                        <a:t>지역</a:t>
                      </a:r>
                      <a:endParaRPr lang="en-US" altLang="ko-KR" sz="1600" b="1" noProof="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FC3B6"/>
                    </a:solidFill>
                  </a:tcPr>
                </a:tc>
                <a:extLst>
                  <a:ext uri="{0D108BD9-81ED-4DB2-BD59-A6C34878D82A}">
                    <a16:rowId xmlns:a16="http://schemas.microsoft.com/office/drawing/2014/main" val="2570369641"/>
                  </a:ext>
                </a:extLst>
              </a:tr>
              <a:tr h="1378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400" spc="30" noProof="0" dirty="0">
                          <a:latin typeface="맑은 고딕" panose="020B0503020000020004" pitchFamily="50" charset="-127"/>
                          <a:ea typeface="맑은 고딕" panose="020B0503020000020004" pitchFamily="50" charset="-127"/>
                        </a:rPr>
                        <a:t>지역별 데이터 불균형으로 지역에 따른 배달 건수 </a:t>
                      </a:r>
                      <a:r>
                        <a:rPr lang="ko-KR" altLang="en-US" sz="1400" spc="30" noProof="0" dirty="0" err="1">
                          <a:latin typeface="맑은 고딕" panose="020B0503020000020004" pitchFamily="50" charset="-127"/>
                          <a:ea typeface="맑은 고딕" panose="020B0503020000020004" pitchFamily="50" charset="-127"/>
                        </a:rPr>
                        <a:t>증감세</a:t>
                      </a:r>
                      <a:r>
                        <a:rPr lang="ko-KR" altLang="en-US" sz="1400" spc="30" noProof="0" dirty="0">
                          <a:latin typeface="맑은 고딕" panose="020B0503020000020004" pitchFamily="50" charset="-127"/>
                          <a:ea typeface="맑은 고딕" panose="020B0503020000020004" pitchFamily="50" charset="-127"/>
                        </a:rPr>
                        <a:t> 및 메뉴 선호도 확인 불가</a:t>
                      </a:r>
                      <a:endParaRPr lang="en-US" altLang="ko-KR" sz="1400" spc="30" noProof="0" dirty="0">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400" spc="30" noProof="0" dirty="0">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400" spc="30" noProof="0" dirty="0">
                          <a:latin typeface="맑은 고딕" panose="020B0503020000020004" pitchFamily="50" charset="-127"/>
                          <a:ea typeface="맑은 고딕" panose="020B0503020000020004" pitchFamily="50" charset="-127"/>
                        </a:rPr>
                        <a:t>지역별 생활인구에 따른 배달 건수 상관관계 없음</a:t>
                      </a: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graphicFrame>
        <p:nvGraphicFramePr>
          <p:cNvPr id="18" name="표 17">
            <a:extLst>
              <a:ext uri="{FF2B5EF4-FFF2-40B4-BE49-F238E27FC236}">
                <a16:creationId xmlns:a16="http://schemas.microsoft.com/office/drawing/2014/main" id="{181D800B-EADF-4C0D-A491-5D0C86E4EF92}"/>
              </a:ext>
            </a:extLst>
          </p:cNvPr>
          <p:cNvGraphicFramePr>
            <a:graphicFrameLocks noGrp="1"/>
          </p:cNvGraphicFramePr>
          <p:nvPr>
            <p:extLst>
              <p:ext uri="{D42A27DB-BD31-4B8C-83A1-F6EECF244321}">
                <p14:modId xmlns:p14="http://schemas.microsoft.com/office/powerpoint/2010/main" val="161912580"/>
              </p:ext>
            </p:extLst>
          </p:nvPr>
        </p:nvGraphicFramePr>
        <p:xfrm>
          <a:off x="386294" y="4792780"/>
          <a:ext cx="8371411" cy="1713692"/>
        </p:xfrm>
        <a:graphic>
          <a:graphicData uri="http://schemas.openxmlformats.org/drawingml/2006/table">
            <a:tbl>
              <a:tblPr>
                <a:tableStyleId>{5C22544A-7EE6-4342-B048-85BDC9FD1C3A}</a:tableStyleId>
              </a:tblPr>
              <a:tblGrid>
                <a:gridCol w="8371411">
                  <a:extLst>
                    <a:ext uri="{9D8B030D-6E8A-4147-A177-3AD203B41FA5}">
                      <a16:colId xmlns:a16="http://schemas.microsoft.com/office/drawing/2014/main" val="493813631"/>
                    </a:ext>
                  </a:extLst>
                </a:gridCol>
              </a:tblGrid>
              <a:tr h="138785">
                <a:tc>
                  <a:txBody>
                    <a:bodyPr/>
                    <a:lstStyle/>
                    <a:p>
                      <a:pPr algn="ctr" rtl="0"/>
                      <a:r>
                        <a:rPr lang="ko-KR" altLang="en-US" sz="1600" b="1" noProof="0" dirty="0">
                          <a:solidFill>
                            <a:schemeClr val="tx1"/>
                          </a:solidFill>
                          <a:latin typeface="맑은 고딕" panose="020B0503020000020004" pitchFamily="50" charset="-127"/>
                          <a:ea typeface="맑은 고딕" panose="020B0503020000020004" pitchFamily="50" charset="-127"/>
                        </a:rPr>
                        <a:t>시간</a:t>
                      </a:r>
                      <a:endParaRPr lang="en-US" altLang="ko-KR" sz="1600" b="1" noProof="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FC3B6"/>
                    </a:solidFill>
                  </a:tcPr>
                </a:tc>
                <a:extLst>
                  <a:ext uri="{0D108BD9-81ED-4DB2-BD59-A6C34878D82A}">
                    <a16:rowId xmlns:a16="http://schemas.microsoft.com/office/drawing/2014/main" val="2570369641"/>
                  </a:ext>
                </a:extLst>
              </a:tr>
              <a:tr h="1378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400" spc="30" noProof="0" dirty="0">
                          <a:latin typeface="맑은 고딕" panose="020B0503020000020004" pitchFamily="50" charset="-127"/>
                          <a:ea typeface="맑은 고딕" panose="020B0503020000020004" pitchFamily="50" charset="-127"/>
                        </a:rPr>
                        <a:t>금요일부터 일요일까지 집에 있는 시간이 많은 주말에 배달 건수 증가</a:t>
                      </a:r>
                      <a:endParaRPr lang="en-US" altLang="ko-KR" sz="1400" spc="30" noProof="0" dirty="0">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400" spc="30" noProof="0" dirty="0">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400" spc="30" noProof="0" dirty="0">
                          <a:latin typeface="맑은 고딕" panose="020B0503020000020004" pitchFamily="50" charset="-127"/>
                          <a:ea typeface="맑은 고딕" panose="020B0503020000020004" pitchFamily="50" charset="-127"/>
                        </a:rPr>
                        <a:t>하루 중 </a:t>
                      </a:r>
                      <a:r>
                        <a:rPr lang="en-US" altLang="ko-KR" sz="1400" spc="30" noProof="0" dirty="0">
                          <a:latin typeface="맑은 고딕" panose="020B0503020000020004" pitchFamily="50" charset="-127"/>
                          <a:ea typeface="맑은 고딕" panose="020B0503020000020004" pitchFamily="50" charset="-127"/>
                        </a:rPr>
                        <a:t>10</a:t>
                      </a:r>
                      <a:r>
                        <a:rPr lang="ko-KR" altLang="en-US" sz="1400" spc="30" noProof="0" dirty="0">
                          <a:latin typeface="맑은 고딕" panose="020B0503020000020004" pitchFamily="50" charset="-127"/>
                          <a:ea typeface="맑은 고딕" panose="020B0503020000020004" pitchFamily="50" charset="-127"/>
                        </a:rPr>
                        <a:t>시부터 배달 건수가 증가하며 점심시간에 중간 피크</a:t>
                      </a:r>
                      <a:r>
                        <a:rPr lang="en-US" altLang="ko-KR" sz="1400" spc="30" noProof="0" dirty="0">
                          <a:latin typeface="맑은 고딕" panose="020B0503020000020004" pitchFamily="50" charset="-127"/>
                          <a:ea typeface="맑은 고딕" panose="020B0503020000020004" pitchFamily="50" charset="-127"/>
                        </a:rPr>
                        <a:t>, </a:t>
                      </a:r>
                      <a:r>
                        <a:rPr lang="ko-KR" altLang="en-US" sz="1400" spc="30" noProof="0" dirty="0">
                          <a:latin typeface="맑은 고딕" panose="020B0503020000020004" pitchFamily="50" charset="-127"/>
                          <a:ea typeface="맑은 고딕" panose="020B0503020000020004" pitchFamily="50" charset="-127"/>
                        </a:rPr>
                        <a:t>이후 감소하다가 </a:t>
                      </a:r>
                      <a:r>
                        <a:rPr lang="en-US" altLang="ko-KR" sz="1400" spc="30" noProof="0" dirty="0">
                          <a:latin typeface="맑은 고딕" panose="020B0503020000020004" pitchFamily="50" charset="-127"/>
                          <a:ea typeface="맑은 고딕" panose="020B0503020000020004" pitchFamily="50" charset="-127"/>
                        </a:rPr>
                        <a:t>18</a:t>
                      </a:r>
                      <a:r>
                        <a:rPr lang="ko-KR" altLang="en-US" sz="1400" spc="30" noProof="0" dirty="0">
                          <a:latin typeface="맑은 고딕" panose="020B0503020000020004" pitchFamily="50" charset="-127"/>
                          <a:ea typeface="맑은 고딕" panose="020B0503020000020004" pitchFamily="50" charset="-127"/>
                        </a:rPr>
                        <a:t>시부터 </a:t>
                      </a:r>
                      <a:r>
                        <a:rPr lang="en-US" altLang="ko-KR" sz="1400" spc="30" noProof="0" dirty="0">
                          <a:latin typeface="맑은 고딕" panose="020B0503020000020004" pitchFamily="50" charset="-127"/>
                          <a:ea typeface="맑은 고딕" panose="020B0503020000020004" pitchFamily="50" charset="-127"/>
                        </a:rPr>
                        <a:t>19</a:t>
                      </a:r>
                      <a:r>
                        <a:rPr lang="ko-KR" altLang="en-US" sz="1400" spc="30" noProof="0" dirty="0">
                          <a:latin typeface="맑은 고딕" panose="020B0503020000020004" pitchFamily="50" charset="-127"/>
                          <a:ea typeface="맑은 고딕" panose="020B0503020000020004" pitchFamily="50" charset="-127"/>
                        </a:rPr>
                        <a:t>시 까지 저녁시간에 배달 건수가 최고 건수를 기록 </a:t>
                      </a:r>
                      <a:r>
                        <a:rPr lang="en-US" altLang="ko-KR" sz="1400" spc="30" noProof="0" dirty="0">
                          <a:latin typeface="맑은 고딕" panose="020B0503020000020004" pitchFamily="50" charset="-127"/>
                          <a:ea typeface="맑은 고딕" panose="020B0503020000020004" pitchFamily="50" charset="-127"/>
                        </a:rPr>
                        <a:t>(</a:t>
                      </a:r>
                      <a:r>
                        <a:rPr lang="ko-KR" altLang="en-US" sz="1400" spc="30" noProof="0" dirty="0">
                          <a:latin typeface="맑은 고딕" panose="020B0503020000020004" pitchFamily="50" charset="-127"/>
                          <a:ea typeface="맑은 고딕" panose="020B0503020000020004" pitchFamily="50" charset="-127"/>
                        </a:rPr>
                        <a:t>도시락</a:t>
                      </a:r>
                      <a:r>
                        <a:rPr lang="en-US" altLang="ko-KR" sz="1400" spc="30" noProof="0" dirty="0">
                          <a:latin typeface="맑은 고딕" panose="020B0503020000020004" pitchFamily="50" charset="-127"/>
                          <a:ea typeface="맑은 고딕" panose="020B0503020000020004" pitchFamily="50" charset="-127"/>
                        </a:rPr>
                        <a:t>,</a:t>
                      </a:r>
                      <a:r>
                        <a:rPr lang="ko-KR" altLang="en-US" sz="1400" spc="30" noProof="0" dirty="0">
                          <a:latin typeface="맑은 고딕" panose="020B0503020000020004" pitchFamily="50" charset="-127"/>
                          <a:ea typeface="맑은 고딕" panose="020B0503020000020004" pitchFamily="50" charset="-127"/>
                        </a:rPr>
                        <a:t>심부름 제외 메뉴에 대해</a:t>
                      </a:r>
                      <a:r>
                        <a:rPr lang="en-US" altLang="ko-KR" sz="1400" spc="30" noProof="0" dirty="0">
                          <a:latin typeface="맑은 고딕" panose="020B0503020000020004" pitchFamily="50" charset="-127"/>
                          <a:ea typeface="맑은 고딕" panose="020B0503020000020004" pitchFamily="50" charset="-127"/>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400" spc="30" noProof="0" dirty="0">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400" spc="30" noProof="0" dirty="0">
                          <a:latin typeface="맑은 고딕" panose="020B0503020000020004" pitchFamily="50" charset="-127"/>
                          <a:ea typeface="맑은 고딕" panose="020B0503020000020004" pitchFamily="50" charset="-127"/>
                        </a:rPr>
                        <a:t>도시락과 심부름메뉴는 </a:t>
                      </a:r>
                      <a:r>
                        <a:rPr lang="en-US" altLang="ko-KR" sz="1400" spc="30" noProof="0" dirty="0">
                          <a:latin typeface="맑은 고딕" panose="020B0503020000020004" pitchFamily="50" charset="-127"/>
                          <a:ea typeface="맑은 고딕" panose="020B0503020000020004" pitchFamily="50" charset="-127"/>
                        </a:rPr>
                        <a:t>10</a:t>
                      </a:r>
                      <a:r>
                        <a:rPr lang="ko-KR" altLang="en-US" sz="1400" spc="30" noProof="0" dirty="0">
                          <a:latin typeface="맑은 고딕" panose="020B0503020000020004" pitchFamily="50" charset="-127"/>
                          <a:ea typeface="맑은 고딕" panose="020B0503020000020004" pitchFamily="50" charset="-127"/>
                        </a:rPr>
                        <a:t>시에 최고 배달 건수를 기록하고 </a:t>
                      </a:r>
                      <a:r>
                        <a:rPr lang="en-US" altLang="ko-KR" sz="1400" spc="30" noProof="0" dirty="0">
                          <a:latin typeface="맑은 고딕" panose="020B0503020000020004" pitchFamily="50" charset="-127"/>
                          <a:ea typeface="맑은 고딕" panose="020B0503020000020004" pitchFamily="50" charset="-127"/>
                        </a:rPr>
                        <a:t>18</a:t>
                      </a:r>
                      <a:r>
                        <a:rPr lang="ko-KR" altLang="en-US" sz="1400" spc="30" noProof="0" dirty="0">
                          <a:latin typeface="맑은 고딕" panose="020B0503020000020004" pitchFamily="50" charset="-127"/>
                          <a:ea typeface="맑은 고딕" panose="020B0503020000020004" pitchFamily="50" charset="-127"/>
                        </a:rPr>
                        <a:t>시에 배달 건수가 소폭 상승함  </a:t>
                      </a: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spTree>
    <p:extLst>
      <p:ext uri="{BB962C8B-B14F-4D97-AF65-F5344CB8AC3E}">
        <p14:creationId xmlns:p14="http://schemas.microsoft.com/office/powerpoint/2010/main" val="16298540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5">
            <a:extLst>
              <a:ext uri="{FF2B5EF4-FFF2-40B4-BE49-F238E27FC236}">
                <a16:creationId xmlns:a16="http://schemas.microsoft.com/office/drawing/2014/main" id="{E109A8DA-91EE-42B3-89AC-D2B1BC88A3A1}"/>
              </a:ext>
            </a:extLst>
          </p:cNvPr>
          <p:cNvSpPr txBox="1">
            <a:spLocks/>
          </p:cNvSpPr>
          <p:nvPr/>
        </p:nvSpPr>
        <p:spPr>
          <a:xfrm>
            <a:off x="333242" y="961146"/>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b="1" i="0" dirty="0">
                <a:solidFill>
                  <a:srgbClr val="000000"/>
                </a:solidFill>
                <a:effectLst/>
                <a:latin typeface="나눔스퀘어"/>
                <a:ea typeface="Malgun Gothic" panose="020B0503020000020004" pitchFamily="50" charset="-127"/>
              </a:rPr>
              <a:t>▲ </a:t>
            </a:r>
            <a:r>
              <a:rPr lang="ko-KR" altLang="en-US" sz="2400" dirty="0">
                <a:latin typeface="나눔스퀘어 ExtraBold" panose="020B0600000101010101" pitchFamily="50" charset="-127"/>
                <a:ea typeface="나눔스퀘어 ExtraBold" panose="020B0600000101010101" pitchFamily="50" charset="-127"/>
              </a:rPr>
              <a:t>최종 한 줄 분석</a:t>
            </a:r>
          </a:p>
        </p:txBody>
      </p:sp>
      <p:sp>
        <p:nvSpPr>
          <p:cNvPr id="8" name="제목 5">
            <a:extLst>
              <a:ext uri="{FF2B5EF4-FFF2-40B4-BE49-F238E27FC236}">
                <a16:creationId xmlns:a16="http://schemas.microsoft.com/office/drawing/2014/main" id="{F857FEE6-CE74-4372-A25E-EBDAEF626DA7}"/>
              </a:ext>
            </a:extLst>
          </p:cNvPr>
          <p:cNvSpPr txBox="1">
            <a:spLocks/>
          </p:cNvSpPr>
          <p:nvPr/>
        </p:nvSpPr>
        <p:spPr>
          <a:xfrm>
            <a:off x="341049" y="675546"/>
            <a:ext cx="3258843"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8 I </a:t>
            </a:r>
            <a:r>
              <a:rPr lang="ko-KR" altLang="en-US" sz="1400" dirty="0">
                <a:latin typeface="나눔스퀘어 Light" panose="020B0600000101010101" pitchFamily="50" charset="-127"/>
                <a:ea typeface="나눔스퀘어 Light" panose="020B0600000101010101" pitchFamily="50" charset="-127"/>
              </a:rPr>
              <a:t>결론 및 출처</a:t>
            </a:r>
          </a:p>
        </p:txBody>
      </p:sp>
      <p:sp>
        <p:nvSpPr>
          <p:cNvPr id="2" name="슬라이드 번호 개체 틀 1">
            <a:extLst>
              <a:ext uri="{FF2B5EF4-FFF2-40B4-BE49-F238E27FC236}">
                <a16:creationId xmlns:a16="http://schemas.microsoft.com/office/drawing/2014/main" id="{F850D34A-FF27-4C0C-B23C-20F702495A08}"/>
              </a:ext>
            </a:extLst>
          </p:cNvPr>
          <p:cNvSpPr>
            <a:spLocks noGrp="1"/>
          </p:cNvSpPr>
          <p:nvPr>
            <p:ph type="sldNum" sz="quarter" idx="12"/>
          </p:nvPr>
        </p:nvSpPr>
        <p:spPr/>
        <p:txBody>
          <a:bodyPr/>
          <a:lstStyle/>
          <a:p>
            <a:fld id="{3ABC768E-094C-1348-9D29-2163BD33EBDB}" type="slidenum">
              <a:rPr kumimoji="1" lang="ko-KR" altLang="en-US" smtClean="0"/>
              <a:pPr/>
              <a:t>47</a:t>
            </a:fld>
            <a:endParaRPr kumimoji="1" lang="ko-KR" altLang="en-US" dirty="0"/>
          </a:p>
        </p:txBody>
      </p:sp>
      <p:graphicFrame>
        <p:nvGraphicFramePr>
          <p:cNvPr id="11" name="표 10">
            <a:extLst>
              <a:ext uri="{FF2B5EF4-FFF2-40B4-BE49-F238E27FC236}">
                <a16:creationId xmlns:a16="http://schemas.microsoft.com/office/drawing/2014/main" id="{757E85B8-6B07-4507-B789-5B5E3F5D4C0E}"/>
              </a:ext>
            </a:extLst>
          </p:cNvPr>
          <p:cNvGraphicFramePr>
            <a:graphicFrameLocks noGrp="1"/>
          </p:cNvGraphicFramePr>
          <p:nvPr>
            <p:extLst>
              <p:ext uri="{D42A27DB-BD31-4B8C-83A1-F6EECF244321}">
                <p14:modId xmlns:p14="http://schemas.microsoft.com/office/powerpoint/2010/main" val="2995831184"/>
              </p:ext>
            </p:extLst>
          </p:nvPr>
        </p:nvGraphicFramePr>
        <p:xfrm>
          <a:off x="341049" y="1556792"/>
          <a:ext cx="8371411" cy="2346960"/>
        </p:xfrm>
        <a:graphic>
          <a:graphicData uri="http://schemas.openxmlformats.org/drawingml/2006/table">
            <a:tbl>
              <a:tblPr>
                <a:tableStyleId>{5C22544A-7EE6-4342-B048-85BDC9FD1C3A}</a:tableStyleId>
              </a:tblPr>
              <a:tblGrid>
                <a:gridCol w="8371411">
                  <a:extLst>
                    <a:ext uri="{9D8B030D-6E8A-4147-A177-3AD203B41FA5}">
                      <a16:colId xmlns:a16="http://schemas.microsoft.com/office/drawing/2014/main" val="493813631"/>
                    </a:ext>
                  </a:extLst>
                </a:gridCol>
              </a:tblGrid>
              <a:tr h="138785">
                <a:tc>
                  <a:txBody>
                    <a:bodyPr/>
                    <a:lstStyle/>
                    <a:p>
                      <a:pPr algn="ctr" rtl="0"/>
                      <a:r>
                        <a:rPr lang="ko-KR" altLang="en-US" sz="1600" b="1" noProof="0" dirty="0">
                          <a:solidFill>
                            <a:schemeClr val="tx1"/>
                          </a:solidFill>
                          <a:latin typeface="맑은 고딕" panose="020B0503020000020004" pitchFamily="50" charset="-127"/>
                          <a:ea typeface="맑은 고딕" panose="020B0503020000020004" pitchFamily="50" charset="-127"/>
                        </a:rPr>
                        <a:t>메뉴</a:t>
                      </a:r>
                      <a:endParaRPr lang="en-US" altLang="ko-KR" sz="1600" b="1" noProof="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FC3B6"/>
                    </a:solidFill>
                  </a:tcPr>
                </a:tc>
                <a:extLst>
                  <a:ext uri="{0D108BD9-81ED-4DB2-BD59-A6C34878D82A}">
                    <a16:rowId xmlns:a16="http://schemas.microsoft.com/office/drawing/2014/main" val="2570369641"/>
                  </a:ext>
                </a:extLst>
              </a:tr>
              <a:tr h="1378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400" spc="30" noProof="0" dirty="0">
                          <a:latin typeface="맑은 고딕" panose="020B0503020000020004" pitchFamily="50" charset="-127"/>
                          <a:ea typeface="맑은 고딕" panose="020B0503020000020004" pitchFamily="50" charset="-127"/>
                        </a:rPr>
                        <a:t>치킨의 배달 건수가 가장 많았으며 심부름이 가장 적었음</a:t>
                      </a:r>
                      <a:endParaRPr lang="en-US" altLang="ko-KR" sz="1400" spc="30" noProof="0" dirty="0">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400" spc="30" noProof="0" dirty="0">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400" spc="30" noProof="0" dirty="0">
                          <a:latin typeface="맑은 고딕" panose="020B0503020000020004" pitchFamily="50" charset="-127"/>
                          <a:ea typeface="+mn-ea"/>
                        </a:rPr>
                        <a:t>배달 전문업체는 </a:t>
                      </a:r>
                      <a:r>
                        <a:rPr lang="en-US" altLang="ko-KR" sz="1400" spc="30" noProof="0" dirty="0">
                          <a:latin typeface="맑은 고딕" panose="020B0503020000020004" pitchFamily="50" charset="-127"/>
                          <a:ea typeface="+mn-ea"/>
                        </a:rPr>
                        <a:t>4</a:t>
                      </a:r>
                      <a:r>
                        <a:rPr lang="ko-KR" altLang="en-US" sz="1400" spc="30" noProof="0" dirty="0">
                          <a:latin typeface="맑은 고딕" panose="020B0503020000020004" pitchFamily="50" charset="-127"/>
                          <a:ea typeface="+mn-ea"/>
                        </a:rPr>
                        <a:t>월</a:t>
                      </a:r>
                      <a:r>
                        <a:rPr lang="en-US" altLang="ko-KR" sz="1400" spc="30" noProof="0" dirty="0">
                          <a:latin typeface="맑은 고딕" panose="020B0503020000020004" pitchFamily="50" charset="-127"/>
                          <a:ea typeface="+mn-ea"/>
                        </a:rPr>
                        <a:t>,5</a:t>
                      </a:r>
                      <a:r>
                        <a:rPr lang="ko-KR" altLang="en-US" sz="1400" spc="30" noProof="0" dirty="0">
                          <a:latin typeface="맑은 고딕" panose="020B0503020000020004" pitchFamily="50" charset="-127"/>
                          <a:ea typeface="+mn-ea"/>
                        </a:rPr>
                        <a:t>월에 배달 건수가 증가했는데</a:t>
                      </a:r>
                      <a:r>
                        <a:rPr lang="en-US" altLang="ko-KR" sz="1400" spc="30" noProof="0" dirty="0">
                          <a:latin typeface="맑은 고딕" panose="020B0503020000020004" pitchFamily="50" charset="-127"/>
                          <a:ea typeface="+mn-ea"/>
                        </a:rPr>
                        <a:t>, </a:t>
                      </a:r>
                      <a:r>
                        <a:rPr lang="ko-KR" altLang="en-US" sz="1400" spc="30" noProof="0" dirty="0">
                          <a:latin typeface="맑은 고딕" panose="020B0503020000020004" pitchFamily="50" charset="-127"/>
                          <a:ea typeface="+mn-ea"/>
                        </a:rPr>
                        <a:t>원인으로는 배달만 전문적으로 하는 업체가 증가함</a:t>
                      </a:r>
                      <a:endParaRPr lang="en-US" altLang="ko-KR" sz="1400" spc="30" noProof="0" dirty="0">
                        <a:latin typeface="맑은 고딕" panose="020B0503020000020004" pitchFamily="50" charset="-127"/>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400" spc="30" noProof="0" dirty="0">
                        <a:latin typeface="맑은 고딕" panose="020B0503020000020004" pitchFamily="50" charset="-127"/>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400" spc="30" noProof="0" dirty="0">
                          <a:latin typeface="맑은 고딕" panose="020B0503020000020004" pitchFamily="50" charset="-127"/>
                          <a:ea typeface="+mn-ea"/>
                        </a:rPr>
                        <a:t>시간이 지나며 </a:t>
                      </a:r>
                      <a:r>
                        <a:rPr lang="en-US" altLang="ko-KR" sz="1400" spc="30" noProof="0" dirty="0">
                          <a:latin typeface="맑은 고딕" panose="020B0503020000020004" pitchFamily="50" charset="-127"/>
                          <a:ea typeface="+mn-ea"/>
                        </a:rPr>
                        <a:t>Covid19</a:t>
                      </a:r>
                      <a:r>
                        <a:rPr lang="ko-KR" altLang="en-US" sz="1400" spc="30" noProof="0" dirty="0">
                          <a:latin typeface="맑은 고딕" panose="020B0503020000020004" pitchFamily="50" charset="-127"/>
                          <a:ea typeface="+mn-ea"/>
                        </a:rPr>
                        <a:t>가 장기화 되고 배달 건수가 증가함에 따라 찜</a:t>
                      </a:r>
                      <a:r>
                        <a:rPr lang="en-US" altLang="ko-KR" sz="1400" spc="30" noProof="0" dirty="0">
                          <a:latin typeface="맑은 고딕" panose="020B0503020000020004" pitchFamily="50" charset="-127"/>
                          <a:ea typeface="+mn-ea"/>
                        </a:rPr>
                        <a:t>/</a:t>
                      </a:r>
                      <a:r>
                        <a:rPr lang="ko-KR" altLang="en-US" sz="1400" spc="30" noProof="0" dirty="0">
                          <a:latin typeface="맑은 고딕" panose="020B0503020000020004" pitchFamily="50" charset="-127"/>
                          <a:ea typeface="+mn-ea"/>
                        </a:rPr>
                        <a:t>탕과 한식의 주식 메뉴 건수 증가</a:t>
                      </a:r>
                      <a:endParaRPr lang="en-US" altLang="ko-KR" sz="1400" spc="30" noProof="0" dirty="0">
                        <a:latin typeface="맑은 고딕" panose="020B0503020000020004" pitchFamily="50" charset="-127"/>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ko-KR" altLang="en-US" sz="1400" spc="30" noProof="0" dirty="0">
                        <a:latin typeface="맑은 고딕" panose="020B0503020000020004" pitchFamily="50" charset="-127"/>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ko-KR" altLang="en-US" sz="1400" spc="30" noProof="0" dirty="0">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graphicFrame>
        <p:nvGraphicFramePr>
          <p:cNvPr id="17" name="표 16">
            <a:extLst>
              <a:ext uri="{FF2B5EF4-FFF2-40B4-BE49-F238E27FC236}">
                <a16:creationId xmlns:a16="http://schemas.microsoft.com/office/drawing/2014/main" id="{261053F5-9FD1-4F9E-ABCD-6D2111DE51B7}"/>
              </a:ext>
            </a:extLst>
          </p:cNvPr>
          <p:cNvGraphicFramePr>
            <a:graphicFrameLocks noGrp="1"/>
          </p:cNvGraphicFramePr>
          <p:nvPr>
            <p:extLst>
              <p:ext uri="{D42A27DB-BD31-4B8C-83A1-F6EECF244321}">
                <p14:modId xmlns:p14="http://schemas.microsoft.com/office/powerpoint/2010/main" val="3172744371"/>
              </p:ext>
            </p:extLst>
          </p:nvPr>
        </p:nvGraphicFramePr>
        <p:xfrm>
          <a:off x="215516" y="4120628"/>
          <a:ext cx="8371411" cy="1713692"/>
        </p:xfrm>
        <a:graphic>
          <a:graphicData uri="http://schemas.openxmlformats.org/drawingml/2006/table">
            <a:tbl>
              <a:tblPr>
                <a:tableStyleId>{5C22544A-7EE6-4342-B048-85BDC9FD1C3A}</a:tableStyleId>
              </a:tblPr>
              <a:tblGrid>
                <a:gridCol w="8371411">
                  <a:extLst>
                    <a:ext uri="{9D8B030D-6E8A-4147-A177-3AD203B41FA5}">
                      <a16:colId xmlns:a16="http://schemas.microsoft.com/office/drawing/2014/main" val="493813631"/>
                    </a:ext>
                  </a:extLst>
                </a:gridCol>
              </a:tblGrid>
              <a:tr h="138785">
                <a:tc>
                  <a:txBody>
                    <a:bodyPr/>
                    <a:lstStyle/>
                    <a:p>
                      <a:pPr algn="ctr" rtl="0"/>
                      <a:r>
                        <a:rPr lang="ko-KR" altLang="en-US" sz="1600" b="1" noProof="0" dirty="0">
                          <a:solidFill>
                            <a:schemeClr val="tx1"/>
                          </a:solidFill>
                          <a:latin typeface="맑은 고딕" panose="020B0503020000020004" pitchFamily="50" charset="-127"/>
                          <a:ea typeface="맑은 고딕" panose="020B0503020000020004" pitchFamily="50" charset="-127"/>
                        </a:rPr>
                        <a:t>생활인구</a:t>
                      </a:r>
                      <a:endParaRPr lang="en-US" altLang="ko-KR" sz="1600" b="1" noProof="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FC3B6"/>
                    </a:solidFill>
                  </a:tcPr>
                </a:tc>
                <a:extLst>
                  <a:ext uri="{0D108BD9-81ED-4DB2-BD59-A6C34878D82A}">
                    <a16:rowId xmlns:a16="http://schemas.microsoft.com/office/drawing/2014/main" val="2570369641"/>
                  </a:ext>
                </a:extLst>
              </a:tr>
              <a:tr h="1378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400" spc="-60" dirty="0">
                          <a:solidFill>
                            <a:schemeClr val="tx1"/>
                          </a:solidFill>
                          <a:latin typeface="+mn-ea"/>
                        </a:rPr>
                        <a:t>2</a:t>
                      </a:r>
                      <a:r>
                        <a:rPr lang="ko-KR" altLang="en-US" sz="1400" spc="-60" dirty="0">
                          <a:solidFill>
                            <a:schemeClr val="tx1"/>
                          </a:solidFill>
                          <a:latin typeface="+mn-ea"/>
                        </a:rPr>
                        <a:t>월 </a:t>
                      </a:r>
                      <a:r>
                        <a:rPr lang="en-US" altLang="ko-KR" sz="1400" spc="-60" dirty="0">
                          <a:solidFill>
                            <a:schemeClr val="tx1"/>
                          </a:solidFill>
                          <a:latin typeface="+mn-ea"/>
                        </a:rPr>
                        <a:t>29</a:t>
                      </a:r>
                      <a:r>
                        <a:rPr lang="ko-KR" altLang="en-US" sz="1400" spc="-60" dirty="0">
                          <a:solidFill>
                            <a:schemeClr val="tx1"/>
                          </a:solidFill>
                          <a:latin typeface="+mn-ea"/>
                        </a:rPr>
                        <a:t>일 </a:t>
                      </a:r>
                      <a:r>
                        <a:rPr lang="en-US" altLang="ko-KR" sz="1400" spc="-60" dirty="0">
                          <a:solidFill>
                            <a:schemeClr val="tx1"/>
                          </a:solidFill>
                          <a:latin typeface="+mn-ea"/>
                        </a:rPr>
                        <a:t>Covid19 </a:t>
                      </a:r>
                      <a:r>
                        <a:rPr lang="ko-KR" altLang="en-US" sz="1400" spc="-60" dirty="0">
                          <a:solidFill>
                            <a:schemeClr val="tx1"/>
                          </a:solidFill>
                          <a:latin typeface="+mn-ea"/>
                        </a:rPr>
                        <a:t>급진적 확산으로 생활인구 감소</a:t>
                      </a:r>
                      <a:endParaRPr lang="en-US" altLang="ko-KR" sz="1400" spc="-60" dirty="0">
                        <a:solidFill>
                          <a:schemeClr val="tx1"/>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400" spc="-60" dirty="0">
                        <a:solidFill>
                          <a:schemeClr val="tx1"/>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400" spc="-60" dirty="0">
                          <a:solidFill>
                            <a:schemeClr val="tx1"/>
                          </a:solidFill>
                          <a:latin typeface="+mn-ea"/>
                        </a:rPr>
                        <a:t>Covid19</a:t>
                      </a:r>
                      <a:r>
                        <a:rPr lang="ko-KR" altLang="en-US" sz="1400" spc="-60" dirty="0">
                          <a:solidFill>
                            <a:schemeClr val="tx1"/>
                          </a:solidFill>
                          <a:latin typeface="+mn-ea"/>
                        </a:rPr>
                        <a:t>로 생활인구가 감소하나</a:t>
                      </a:r>
                      <a:r>
                        <a:rPr lang="en-US" altLang="ko-KR" sz="1400" spc="-60" dirty="0">
                          <a:solidFill>
                            <a:schemeClr val="tx1"/>
                          </a:solidFill>
                          <a:latin typeface="+mn-ea"/>
                        </a:rPr>
                        <a:t>,</a:t>
                      </a:r>
                      <a:r>
                        <a:rPr lang="ko-KR" altLang="en-US" sz="1400" spc="-60" dirty="0">
                          <a:solidFill>
                            <a:schemeClr val="tx1"/>
                          </a:solidFill>
                          <a:latin typeface="+mn-ea"/>
                        </a:rPr>
                        <a:t> 다시 일일 </a:t>
                      </a:r>
                      <a:r>
                        <a:rPr lang="ko-KR" altLang="en-US" sz="1400" spc="-60" dirty="0" err="1">
                          <a:solidFill>
                            <a:schemeClr val="tx1"/>
                          </a:solidFill>
                          <a:latin typeface="+mn-ea"/>
                        </a:rPr>
                        <a:t>확진자가</a:t>
                      </a:r>
                      <a:r>
                        <a:rPr lang="ko-KR" altLang="en-US" sz="1400" spc="-60" dirty="0">
                          <a:solidFill>
                            <a:schemeClr val="tx1"/>
                          </a:solidFill>
                          <a:latin typeface="+mn-ea"/>
                        </a:rPr>
                        <a:t> 감소하고 출퇴근을 하며 생활인구가 다시 증가함</a:t>
                      </a:r>
                      <a:endParaRPr lang="en-US" altLang="ko-KR" sz="1400" spc="-60" dirty="0">
                        <a:solidFill>
                          <a:schemeClr val="tx1"/>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400" spc="30" noProof="0" dirty="0">
                        <a:solidFill>
                          <a:schemeClr val="tx1"/>
                        </a:solidFill>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400" spc="30" noProof="0" dirty="0">
                          <a:solidFill>
                            <a:schemeClr val="tx1"/>
                          </a:solidFill>
                          <a:latin typeface="맑은 고딕" panose="020B0503020000020004" pitchFamily="50" charset="-127"/>
                          <a:ea typeface="맑은 고딕" panose="020B0503020000020004" pitchFamily="50" charset="-127"/>
                        </a:rPr>
                        <a:t>생활인구와 배달건수와의 관계성 없음</a:t>
                      </a: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spTree>
    <p:extLst>
      <p:ext uri="{BB962C8B-B14F-4D97-AF65-F5344CB8AC3E}">
        <p14:creationId xmlns:p14="http://schemas.microsoft.com/office/powerpoint/2010/main" val="35285444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5">
            <a:extLst>
              <a:ext uri="{FF2B5EF4-FFF2-40B4-BE49-F238E27FC236}">
                <a16:creationId xmlns:a16="http://schemas.microsoft.com/office/drawing/2014/main" id="{E109A8DA-91EE-42B3-89AC-D2B1BC88A3A1}"/>
              </a:ext>
            </a:extLst>
          </p:cNvPr>
          <p:cNvSpPr txBox="1">
            <a:spLocks/>
          </p:cNvSpPr>
          <p:nvPr/>
        </p:nvSpPr>
        <p:spPr>
          <a:xfrm>
            <a:off x="333242" y="961146"/>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b="1" i="0" dirty="0">
                <a:solidFill>
                  <a:srgbClr val="000000"/>
                </a:solidFill>
                <a:effectLst/>
                <a:latin typeface="나눔스퀘어"/>
                <a:ea typeface="Malgun Gothic" panose="020B0503020000020004" pitchFamily="50" charset="-127"/>
              </a:rPr>
              <a:t>▲ </a:t>
            </a:r>
            <a:r>
              <a:rPr lang="ko-KR" altLang="en-US" sz="2400" dirty="0">
                <a:latin typeface="나눔스퀘어 ExtraBold" panose="020B0600000101010101" pitchFamily="50" charset="-127"/>
                <a:ea typeface="나눔스퀘어 ExtraBold" panose="020B0600000101010101" pitchFamily="50" charset="-127"/>
              </a:rPr>
              <a:t>최종 한 줄 분석</a:t>
            </a:r>
          </a:p>
        </p:txBody>
      </p:sp>
      <p:sp>
        <p:nvSpPr>
          <p:cNvPr id="8" name="제목 5">
            <a:extLst>
              <a:ext uri="{FF2B5EF4-FFF2-40B4-BE49-F238E27FC236}">
                <a16:creationId xmlns:a16="http://schemas.microsoft.com/office/drawing/2014/main" id="{F857FEE6-CE74-4372-A25E-EBDAEF626DA7}"/>
              </a:ext>
            </a:extLst>
          </p:cNvPr>
          <p:cNvSpPr txBox="1">
            <a:spLocks/>
          </p:cNvSpPr>
          <p:nvPr/>
        </p:nvSpPr>
        <p:spPr>
          <a:xfrm>
            <a:off x="341049" y="675546"/>
            <a:ext cx="3258843"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8 I </a:t>
            </a:r>
            <a:r>
              <a:rPr lang="ko-KR" altLang="en-US" sz="1400" dirty="0">
                <a:latin typeface="나눔스퀘어 Light" panose="020B0600000101010101" pitchFamily="50" charset="-127"/>
                <a:ea typeface="나눔스퀘어 Light" panose="020B0600000101010101" pitchFamily="50" charset="-127"/>
              </a:rPr>
              <a:t>결론 및 출처</a:t>
            </a:r>
          </a:p>
        </p:txBody>
      </p:sp>
      <p:sp>
        <p:nvSpPr>
          <p:cNvPr id="2" name="슬라이드 번호 개체 틀 1">
            <a:extLst>
              <a:ext uri="{FF2B5EF4-FFF2-40B4-BE49-F238E27FC236}">
                <a16:creationId xmlns:a16="http://schemas.microsoft.com/office/drawing/2014/main" id="{F850D34A-FF27-4C0C-B23C-20F702495A08}"/>
              </a:ext>
            </a:extLst>
          </p:cNvPr>
          <p:cNvSpPr>
            <a:spLocks noGrp="1"/>
          </p:cNvSpPr>
          <p:nvPr>
            <p:ph type="sldNum" sz="quarter" idx="12"/>
          </p:nvPr>
        </p:nvSpPr>
        <p:spPr/>
        <p:txBody>
          <a:bodyPr/>
          <a:lstStyle/>
          <a:p>
            <a:fld id="{3ABC768E-094C-1348-9D29-2163BD33EBDB}" type="slidenum">
              <a:rPr kumimoji="1" lang="ko-KR" altLang="en-US" smtClean="0"/>
              <a:pPr/>
              <a:t>48</a:t>
            </a:fld>
            <a:endParaRPr kumimoji="1" lang="ko-KR" altLang="en-US" dirty="0"/>
          </a:p>
        </p:txBody>
      </p:sp>
      <p:sp>
        <p:nvSpPr>
          <p:cNvPr id="9" name="사각형: 둥근 모서리 8">
            <a:extLst>
              <a:ext uri="{FF2B5EF4-FFF2-40B4-BE49-F238E27FC236}">
                <a16:creationId xmlns:a16="http://schemas.microsoft.com/office/drawing/2014/main" id="{61DEA83F-30CC-4342-B0AB-EEF7B232D8D5}"/>
              </a:ext>
            </a:extLst>
          </p:cNvPr>
          <p:cNvSpPr/>
          <p:nvPr/>
        </p:nvSpPr>
        <p:spPr>
          <a:xfrm>
            <a:off x="333242" y="1736812"/>
            <a:ext cx="3420380" cy="504056"/>
          </a:xfrm>
          <a:prstGeom prst="roundRect">
            <a:avLst>
              <a:gd name="adj" fmla="val 50000"/>
            </a:avLst>
          </a:prstGeom>
          <a:noFill/>
          <a:ln w="47625">
            <a:solidFill>
              <a:srgbClr val="7FC3B6"/>
            </a:solidFill>
          </a:ln>
        </p:spPr>
        <p:txBody>
          <a:bodyPr wrap="square" lIns="0" tIns="0" rIns="0" bIns="0" rtlCol="0" anchor="ctr" anchorCtr="0">
            <a:spAutoFit/>
          </a:bodyPr>
          <a:lstStyle/>
          <a:p>
            <a:pPr algn="ctr" latinLnBrk="0"/>
            <a:endParaRPr lang="en-US" sz="1400" spc="-60" dirty="0">
              <a:solidFill>
                <a:schemeClr val="tx1">
                  <a:lumMod val="65000"/>
                  <a:lumOff val="35000"/>
                </a:schemeClr>
              </a:solidFill>
              <a:latin typeface="+mn-ea"/>
            </a:endParaRPr>
          </a:p>
        </p:txBody>
      </p:sp>
      <p:sp>
        <p:nvSpPr>
          <p:cNvPr id="10" name="제목 5">
            <a:extLst>
              <a:ext uri="{FF2B5EF4-FFF2-40B4-BE49-F238E27FC236}">
                <a16:creationId xmlns:a16="http://schemas.microsoft.com/office/drawing/2014/main" id="{64E73885-7401-449D-94FF-4E4D8C99F5BB}"/>
              </a:ext>
            </a:extLst>
          </p:cNvPr>
          <p:cNvSpPr txBox="1">
            <a:spLocks/>
          </p:cNvSpPr>
          <p:nvPr/>
        </p:nvSpPr>
        <p:spPr>
          <a:xfrm>
            <a:off x="891304" y="1865729"/>
            <a:ext cx="2304256" cy="246221"/>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r>
              <a:rPr lang="ko-KR" altLang="en-US" sz="1600" b="1" dirty="0">
                <a:latin typeface="나눔스퀘어" panose="020B0600000101010101" pitchFamily="50" charset="-127"/>
                <a:ea typeface="나눔스퀘어" panose="020B0600000101010101" pitchFamily="50" charset="-127"/>
              </a:rPr>
              <a:t>기대 효과</a:t>
            </a:r>
            <a:endParaRPr lang="en-US" altLang="ko-KR" sz="1600" b="1" dirty="0">
              <a:latin typeface="나눔스퀘어" panose="020B0600000101010101" pitchFamily="50" charset="-127"/>
              <a:ea typeface="나눔스퀘어" panose="020B0600000101010101" pitchFamily="50" charset="-127"/>
            </a:endParaRPr>
          </a:p>
        </p:txBody>
      </p:sp>
      <p:sp>
        <p:nvSpPr>
          <p:cNvPr id="12" name="사각형: 둥근 모서리 11">
            <a:extLst>
              <a:ext uri="{FF2B5EF4-FFF2-40B4-BE49-F238E27FC236}">
                <a16:creationId xmlns:a16="http://schemas.microsoft.com/office/drawing/2014/main" id="{26125916-2EC8-4DFD-8CB6-E0ABDF71C130}"/>
              </a:ext>
            </a:extLst>
          </p:cNvPr>
          <p:cNvSpPr/>
          <p:nvPr/>
        </p:nvSpPr>
        <p:spPr>
          <a:xfrm>
            <a:off x="333242" y="4102969"/>
            <a:ext cx="3420380" cy="504056"/>
          </a:xfrm>
          <a:prstGeom prst="roundRect">
            <a:avLst>
              <a:gd name="adj" fmla="val 50000"/>
            </a:avLst>
          </a:prstGeom>
          <a:noFill/>
          <a:ln w="47625">
            <a:solidFill>
              <a:srgbClr val="7FC3B6"/>
            </a:solidFill>
          </a:ln>
        </p:spPr>
        <p:txBody>
          <a:bodyPr wrap="square" lIns="0" tIns="0" rIns="0" bIns="0" rtlCol="0" anchor="ctr" anchorCtr="0">
            <a:spAutoFit/>
          </a:bodyPr>
          <a:lstStyle/>
          <a:p>
            <a:pPr algn="ctr" latinLnBrk="0"/>
            <a:endParaRPr lang="en-US" sz="1400" spc="-60" dirty="0">
              <a:solidFill>
                <a:schemeClr val="tx1">
                  <a:lumMod val="65000"/>
                  <a:lumOff val="35000"/>
                </a:schemeClr>
              </a:solidFill>
              <a:latin typeface="+mn-ea"/>
            </a:endParaRPr>
          </a:p>
        </p:txBody>
      </p:sp>
      <p:sp>
        <p:nvSpPr>
          <p:cNvPr id="13" name="제목 5">
            <a:extLst>
              <a:ext uri="{FF2B5EF4-FFF2-40B4-BE49-F238E27FC236}">
                <a16:creationId xmlns:a16="http://schemas.microsoft.com/office/drawing/2014/main" id="{09A7D42F-7DF4-4F9B-89CC-581DFF9EED3B}"/>
              </a:ext>
            </a:extLst>
          </p:cNvPr>
          <p:cNvSpPr txBox="1">
            <a:spLocks/>
          </p:cNvSpPr>
          <p:nvPr/>
        </p:nvSpPr>
        <p:spPr>
          <a:xfrm>
            <a:off x="891304" y="4231886"/>
            <a:ext cx="2304256" cy="246221"/>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r>
              <a:rPr lang="ko-KR" altLang="en-US" sz="1600" b="1" dirty="0">
                <a:latin typeface="나눔스퀘어" panose="020B0600000101010101" pitchFamily="50" charset="-127"/>
                <a:ea typeface="나눔스퀘어" panose="020B0600000101010101" pitchFamily="50" charset="-127"/>
              </a:rPr>
              <a:t>한계점</a:t>
            </a:r>
            <a:endParaRPr lang="en-US" altLang="ko-KR" sz="1600" b="1" dirty="0">
              <a:latin typeface="나눔스퀘어" panose="020B0600000101010101" pitchFamily="50" charset="-127"/>
              <a:ea typeface="나눔스퀘어" panose="020B0600000101010101" pitchFamily="50" charset="-127"/>
            </a:endParaRPr>
          </a:p>
        </p:txBody>
      </p:sp>
      <p:sp>
        <p:nvSpPr>
          <p:cNvPr id="4" name="TextBox 3">
            <a:extLst>
              <a:ext uri="{FF2B5EF4-FFF2-40B4-BE49-F238E27FC236}">
                <a16:creationId xmlns:a16="http://schemas.microsoft.com/office/drawing/2014/main" id="{AC55BFC9-966D-4D9F-A985-F0ACF45BF22E}"/>
              </a:ext>
            </a:extLst>
          </p:cNvPr>
          <p:cNvSpPr txBox="1"/>
          <p:nvPr/>
        </p:nvSpPr>
        <p:spPr>
          <a:xfrm>
            <a:off x="611560" y="2492896"/>
            <a:ext cx="7333570" cy="1051570"/>
          </a:xfrm>
          <a:prstGeom prst="rect">
            <a:avLst/>
          </a:prstGeom>
          <a:noFill/>
          <a:ln w="3175">
            <a:noFill/>
          </a:ln>
          <a:effectLst/>
        </p:spPr>
        <p:txBody>
          <a:bodyPr wrap="square" lIns="0" tIns="0" rIns="0" bIns="0" rtlCol="0">
            <a:spAutoFit/>
          </a:bodyPr>
          <a:lstStyle/>
          <a:p>
            <a:pPr defTabSz="975022" latinLnBrk="0">
              <a:spcBef>
                <a:spcPts val="500"/>
              </a:spcBef>
              <a:buClr>
                <a:schemeClr val="tx1">
                  <a:lumMod val="65000"/>
                  <a:lumOff val="35000"/>
                </a:schemeClr>
              </a:buClr>
              <a:buSzPct val="60000"/>
            </a:pPr>
            <a:r>
              <a:rPr lang="ko-KR" altLang="en-US" sz="1500" spc="-60" dirty="0">
                <a:latin typeface="+mj-lt"/>
              </a:rPr>
              <a:t>분석 데이터를 통해 영업 시간</a:t>
            </a:r>
            <a:r>
              <a:rPr lang="en-US" altLang="ko-KR" sz="1500" spc="-60" dirty="0">
                <a:latin typeface="+mj-lt"/>
              </a:rPr>
              <a:t>, </a:t>
            </a:r>
            <a:r>
              <a:rPr lang="ko-KR" altLang="en-US" sz="1500" spc="-60" dirty="0">
                <a:latin typeface="+mj-lt"/>
              </a:rPr>
              <a:t>직원 고용 등 효율적 가게 운영 가능  </a:t>
            </a:r>
            <a:endParaRPr lang="en-US" altLang="ko-KR" sz="1500" spc="-60" dirty="0">
              <a:latin typeface="+mj-lt"/>
            </a:endParaRPr>
          </a:p>
          <a:p>
            <a:pPr defTabSz="975022" latinLnBrk="0">
              <a:spcBef>
                <a:spcPts val="500"/>
              </a:spcBef>
              <a:buClr>
                <a:schemeClr val="tx1">
                  <a:lumMod val="65000"/>
                  <a:lumOff val="35000"/>
                </a:schemeClr>
              </a:buClr>
              <a:buSzPct val="60000"/>
            </a:pPr>
            <a:endParaRPr lang="en-US" altLang="ko-KR" sz="1500" spc="-60" dirty="0">
              <a:latin typeface="+mj-lt"/>
            </a:endParaRPr>
          </a:p>
          <a:p>
            <a:pPr defTabSz="975022" latinLnBrk="0">
              <a:spcBef>
                <a:spcPts val="500"/>
              </a:spcBef>
              <a:buClr>
                <a:schemeClr val="tx1">
                  <a:lumMod val="65000"/>
                  <a:lumOff val="35000"/>
                </a:schemeClr>
              </a:buClr>
              <a:buSzPct val="60000"/>
            </a:pPr>
            <a:r>
              <a:rPr lang="ko-KR" altLang="en-US" sz="1500" spc="-60" dirty="0">
                <a:latin typeface="+mj-lt"/>
              </a:rPr>
              <a:t>창업 지역 추천으로 어떤 지역에서 어떤 메뉴를 선택 했을 때</a:t>
            </a:r>
            <a:r>
              <a:rPr lang="en-US" altLang="ko-KR" sz="1500" spc="-60" dirty="0">
                <a:latin typeface="+mj-lt"/>
              </a:rPr>
              <a:t>,</a:t>
            </a:r>
            <a:r>
              <a:rPr lang="ko-KR" altLang="en-US" sz="1500" spc="-60" dirty="0">
                <a:latin typeface="+mj-lt"/>
              </a:rPr>
              <a:t> 이후 일주일 간의 예상 매출액을 보고</a:t>
            </a:r>
            <a:r>
              <a:rPr lang="en-US" altLang="ko-KR" sz="1500" spc="-60" dirty="0">
                <a:latin typeface="+mj-lt"/>
              </a:rPr>
              <a:t>,</a:t>
            </a:r>
            <a:r>
              <a:rPr lang="ko-KR" altLang="en-US" sz="1500" spc="-60" dirty="0">
                <a:latin typeface="+mj-lt"/>
              </a:rPr>
              <a:t> 창업 부지 선정 가능 </a:t>
            </a:r>
          </a:p>
        </p:txBody>
      </p:sp>
      <p:sp>
        <p:nvSpPr>
          <p:cNvPr id="14" name="TextBox 13">
            <a:extLst>
              <a:ext uri="{FF2B5EF4-FFF2-40B4-BE49-F238E27FC236}">
                <a16:creationId xmlns:a16="http://schemas.microsoft.com/office/drawing/2014/main" id="{5442BFEB-780E-4C1A-ACF8-17AA467F66E8}"/>
              </a:ext>
            </a:extLst>
          </p:cNvPr>
          <p:cNvSpPr txBox="1"/>
          <p:nvPr/>
        </p:nvSpPr>
        <p:spPr>
          <a:xfrm>
            <a:off x="611560" y="5021054"/>
            <a:ext cx="7333570" cy="1513235"/>
          </a:xfrm>
          <a:prstGeom prst="rect">
            <a:avLst/>
          </a:prstGeom>
          <a:noFill/>
          <a:ln w="3175">
            <a:noFill/>
          </a:ln>
          <a:effectLst/>
        </p:spPr>
        <p:txBody>
          <a:bodyPr wrap="square" lIns="0" tIns="0" rIns="0" bIns="0" rtlCol="0">
            <a:spAutoFit/>
          </a:bodyPr>
          <a:lstStyle/>
          <a:p>
            <a:pPr defTabSz="975022" latinLnBrk="0">
              <a:spcBef>
                <a:spcPts val="500"/>
              </a:spcBef>
              <a:buClr>
                <a:schemeClr val="tx1">
                  <a:lumMod val="65000"/>
                  <a:lumOff val="35000"/>
                </a:schemeClr>
              </a:buClr>
              <a:buSzPct val="60000"/>
            </a:pPr>
            <a:r>
              <a:rPr lang="ko-KR" altLang="en-US" sz="1500" spc="-60" dirty="0">
                <a:latin typeface="+mn-ea"/>
              </a:rPr>
              <a:t>주어진 데이터의 지역별</a:t>
            </a:r>
            <a:r>
              <a:rPr lang="en-US" altLang="ko-KR" sz="1500" spc="-60" dirty="0">
                <a:latin typeface="+mn-ea"/>
              </a:rPr>
              <a:t> </a:t>
            </a:r>
            <a:r>
              <a:rPr lang="ko-KR" altLang="en-US" sz="1500" spc="-60" dirty="0">
                <a:latin typeface="+mn-ea"/>
              </a:rPr>
              <a:t>불균형성과 배달 건수 데이터의 연속적이지 않은 시계열 데이터 등 적은 데이터를 보유한 지역</a:t>
            </a:r>
            <a:r>
              <a:rPr lang="en-US" altLang="ko-KR" sz="1500" spc="-60" dirty="0">
                <a:latin typeface="+mn-ea"/>
              </a:rPr>
              <a:t>, </a:t>
            </a:r>
            <a:r>
              <a:rPr lang="ko-KR" altLang="en-US" sz="1500" spc="-60" dirty="0">
                <a:latin typeface="+mn-ea"/>
              </a:rPr>
              <a:t>메뉴</a:t>
            </a:r>
            <a:r>
              <a:rPr lang="en-US" altLang="ko-KR" sz="1500" spc="-60" dirty="0">
                <a:latin typeface="+mn-ea"/>
              </a:rPr>
              <a:t>, </a:t>
            </a:r>
            <a:r>
              <a:rPr lang="ko-KR" altLang="en-US" sz="1500" spc="-60" dirty="0">
                <a:latin typeface="+mn-ea"/>
              </a:rPr>
              <a:t>시간에 대해서 보다 정확한 창업 지역 예측 추천과 데이터 분석을 통한 가게 운영 불가</a:t>
            </a:r>
            <a:endParaRPr lang="en-US" altLang="ko-KR" sz="1500" spc="-60" dirty="0">
              <a:latin typeface="+mn-ea"/>
            </a:endParaRPr>
          </a:p>
          <a:p>
            <a:pPr defTabSz="975022" latinLnBrk="0">
              <a:spcBef>
                <a:spcPts val="500"/>
              </a:spcBef>
              <a:buClr>
                <a:schemeClr val="tx1">
                  <a:lumMod val="65000"/>
                  <a:lumOff val="35000"/>
                </a:schemeClr>
              </a:buClr>
              <a:buSzPct val="60000"/>
            </a:pPr>
            <a:endParaRPr lang="en-US" altLang="ko-KR" sz="1500" spc="-60" dirty="0">
              <a:latin typeface="+mn-ea"/>
            </a:endParaRPr>
          </a:p>
          <a:p>
            <a:pPr defTabSz="975022" latinLnBrk="0">
              <a:spcBef>
                <a:spcPts val="500"/>
              </a:spcBef>
              <a:buClr>
                <a:schemeClr val="tx1">
                  <a:lumMod val="65000"/>
                  <a:lumOff val="35000"/>
                </a:schemeClr>
              </a:buClr>
              <a:buSzPct val="60000"/>
            </a:pPr>
            <a:r>
              <a:rPr lang="ko-KR" altLang="en-US" sz="1500" spc="-60" dirty="0">
                <a:latin typeface="+mn-ea"/>
              </a:rPr>
              <a:t>계속해서 데이터를 확보하고</a:t>
            </a:r>
            <a:r>
              <a:rPr lang="en-US" altLang="ko-KR" sz="1500" spc="-60" dirty="0">
                <a:latin typeface="+mn-ea"/>
              </a:rPr>
              <a:t>,</a:t>
            </a:r>
            <a:r>
              <a:rPr lang="ko-KR" altLang="en-US" sz="1500" spc="-60" dirty="0">
                <a:latin typeface="+mn-ea"/>
              </a:rPr>
              <a:t> 많은 데이터를 확보하면 보다 정확한 분석과 창업 지역 예측이 가능함</a:t>
            </a:r>
          </a:p>
        </p:txBody>
      </p:sp>
    </p:spTree>
    <p:extLst>
      <p:ext uri="{BB962C8B-B14F-4D97-AF65-F5344CB8AC3E}">
        <p14:creationId xmlns:p14="http://schemas.microsoft.com/office/powerpoint/2010/main" val="40104971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5">
            <a:extLst>
              <a:ext uri="{FF2B5EF4-FFF2-40B4-BE49-F238E27FC236}">
                <a16:creationId xmlns:a16="http://schemas.microsoft.com/office/drawing/2014/main" id="{E109A8DA-91EE-42B3-89AC-D2B1BC88A3A1}"/>
              </a:ext>
            </a:extLst>
          </p:cNvPr>
          <p:cNvSpPr txBox="1">
            <a:spLocks/>
          </p:cNvSpPr>
          <p:nvPr/>
        </p:nvSpPr>
        <p:spPr>
          <a:xfrm>
            <a:off x="333242" y="961146"/>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b="1" i="0" dirty="0">
                <a:solidFill>
                  <a:srgbClr val="000000"/>
                </a:solidFill>
                <a:effectLst/>
                <a:latin typeface="나눔스퀘어"/>
                <a:ea typeface="Malgun Gothic" panose="020B0503020000020004" pitchFamily="50" charset="-127"/>
              </a:rPr>
              <a:t>▲ </a:t>
            </a:r>
            <a:r>
              <a:rPr lang="ko-KR" altLang="en-US" sz="2400" dirty="0">
                <a:latin typeface="나눔스퀘어 ExtraBold" panose="020B0600000101010101" pitchFamily="50" charset="-127"/>
                <a:ea typeface="나눔스퀘어 ExtraBold" panose="020B0600000101010101" pitchFamily="50" charset="-127"/>
              </a:rPr>
              <a:t>출처</a:t>
            </a:r>
          </a:p>
        </p:txBody>
      </p:sp>
      <p:sp>
        <p:nvSpPr>
          <p:cNvPr id="8" name="제목 5">
            <a:extLst>
              <a:ext uri="{FF2B5EF4-FFF2-40B4-BE49-F238E27FC236}">
                <a16:creationId xmlns:a16="http://schemas.microsoft.com/office/drawing/2014/main" id="{F857FEE6-CE74-4372-A25E-EBDAEF626DA7}"/>
              </a:ext>
            </a:extLst>
          </p:cNvPr>
          <p:cNvSpPr txBox="1">
            <a:spLocks/>
          </p:cNvSpPr>
          <p:nvPr/>
        </p:nvSpPr>
        <p:spPr>
          <a:xfrm>
            <a:off x="341049" y="675546"/>
            <a:ext cx="3258843"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a:latin typeface="나눔스퀘어 Light" panose="020B0600000101010101" pitchFamily="50" charset="-127"/>
                <a:ea typeface="나눔스퀘어 Light" panose="020B0600000101010101" pitchFamily="50" charset="-127"/>
              </a:rPr>
              <a:t>8 I </a:t>
            </a:r>
            <a:r>
              <a:rPr lang="ko-KR" altLang="en-US" sz="1400">
                <a:latin typeface="나눔스퀘어 Light" panose="020B0600000101010101" pitchFamily="50" charset="-127"/>
                <a:ea typeface="나눔스퀘어 Light" panose="020B0600000101010101" pitchFamily="50" charset="-127"/>
              </a:rPr>
              <a:t>결론 </a:t>
            </a:r>
            <a:r>
              <a:rPr lang="ko-KR" altLang="en-US" sz="1400" dirty="0">
                <a:latin typeface="나눔스퀘어 Light" panose="020B0600000101010101" pitchFamily="50" charset="-127"/>
                <a:ea typeface="나눔스퀘어 Light" panose="020B0600000101010101" pitchFamily="50" charset="-127"/>
              </a:rPr>
              <a:t>및 출처</a:t>
            </a:r>
          </a:p>
        </p:txBody>
      </p:sp>
      <p:sp>
        <p:nvSpPr>
          <p:cNvPr id="2" name="슬라이드 번호 개체 틀 1">
            <a:extLst>
              <a:ext uri="{FF2B5EF4-FFF2-40B4-BE49-F238E27FC236}">
                <a16:creationId xmlns:a16="http://schemas.microsoft.com/office/drawing/2014/main" id="{B32C9C22-DFAF-419F-8435-D0A6C3994CCA}"/>
              </a:ext>
            </a:extLst>
          </p:cNvPr>
          <p:cNvSpPr>
            <a:spLocks noGrp="1"/>
          </p:cNvSpPr>
          <p:nvPr>
            <p:ph type="sldNum" sz="quarter" idx="12"/>
          </p:nvPr>
        </p:nvSpPr>
        <p:spPr/>
        <p:txBody>
          <a:bodyPr/>
          <a:lstStyle/>
          <a:p>
            <a:fld id="{3ABC768E-094C-1348-9D29-2163BD33EBDB}" type="slidenum">
              <a:rPr kumimoji="1" lang="ko-KR" altLang="en-US" smtClean="0"/>
              <a:pPr/>
              <a:t>49</a:t>
            </a:fld>
            <a:endParaRPr kumimoji="1" lang="ko-KR" altLang="en-US" dirty="0"/>
          </a:p>
        </p:txBody>
      </p:sp>
      <p:sp>
        <p:nvSpPr>
          <p:cNvPr id="5" name="제목 5">
            <a:extLst>
              <a:ext uri="{FF2B5EF4-FFF2-40B4-BE49-F238E27FC236}">
                <a16:creationId xmlns:a16="http://schemas.microsoft.com/office/drawing/2014/main" id="{68318506-34BD-4CE0-9AFA-BF728AD8E873}"/>
              </a:ext>
            </a:extLst>
          </p:cNvPr>
          <p:cNvSpPr txBox="1">
            <a:spLocks/>
          </p:cNvSpPr>
          <p:nvPr/>
        </p:nvSpPr>
        <p:spPr>
          <a:xfrm>
            <a:off x="322226" y="1756394"/>
            <a:ext cx="8299403" cy="480495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600" dirty="0">
                <a:latin typeface="나눔스퀘어 ExtraBold" panose="020B0600000101010101" pitchFamily="50" charset="-127"/>
                <a:ea typeface="나눔스퀘어 ExtraBold" panose="020B0600000101010101" pitchFamily="50" charset="-127"/>
              </a:rPr>
              <a:t>※ </a:t>
            </a:r>
            <a:r>
              <a:rPr lang="ko-KR" altLang="en-US" sz="1600" dirty="0">
                <a:latin typeface="나눔스퀘어 ExtraBold" panose="020B0600000101010101" pitchFamily="50" charset="-127"/>
                <a:ea typeface="나눔스퀘어 ExtraBold" panose="020B0600000101010101" pitchFamily="50" charset="-127"/>
              </a:rPr>
              <a:t>배달 건수 </a:t>
            </a:r>
            <a:r>
              <a:rPr lang="en-US" altLang="ko-KR" sz="1600" dirty="0">
                <a:latin typeface="나눔스퀘어 ExtraBold" panose="020B0600000101010101" pitchFamily="50" charset="-127"/>
                <a:ea typeface="나눔스퀘어 ExtraBold" panose="020B0600000101010101" pitchFamily="50" charset="-127"/>
              </a:rPr>
              <a:t>Data</a:t>
            </a:r>
          </a:p>
          <a:p>
            <a:pPr algn="l"/>
            <a:r>
              <a:rPr lang="en-US" altLang="ko-KR" sz="1600" dirty="0">
                <a:latin typeface="나눔스퀘어 ExtraBold" panose="020B0600000101010101" pitchFamily="50" charset="-127"/>
                <a:ea typeface="나눔스퀘어 ExtraBold" panose="020B0600000101010101" pitchFamily="50" charset="-127"/>
              </a:rPr>
              <a:t>KT </a:t>
            </a:r>
            <a:r>
              <a:rPr lang="ko-KR" altLang="en-US" sz="1600" dirty="0">
                <a:latin typeface="나눔스퀘어 ExtraBold" panose="020B0600000101010101" pitchFamily="50" charset="-127"/>
                <a:ea typeface="나눔스퀘어 ExtraBold" panose="020B0600000101010101" pitchFamily="50" charset="-127"/>
              </a:rPr>
              <a:t>통신 </a:t>
            </a:r>
            <a:r>
              <a:rPr lang="ko-KR" altLang="en-US" sz="1600">
                <a:latin typeface="나눔스퀘어 ExtraBold" panose="020B0600000101010101" pitchFamily="50" charset="-127"/>
                <a:ea typeface="나눔스퀘어 ExtraBold" panose="020B0600000101010101" pitchFamily="50" charset="-127"/>
              </a:rPr>
              <a:t>빅데이터 플랫폼</a:t>
            </a:r>
            <a:endParaRPr lang="en-US" altLang="ko-KR" sz="1600" dirty="0">
              <a:latin typeface="나눔스퀘어 ExtraBold" panose="020B0600000101010101" pitchFamily="50" charset="-127"/>
              <a:ea typeface="나눔스퀘어 ExtraBold" panose="020B0600000101010101" pitchFamily="50" charset="-127"/>
            </a:endParaRPr>
          </a:p>
          <a:p>
            <a:pPr algn="l"/>
            <a:endParaRPr lang="en-US" altLang="ko-KR" sz="1600" dirty="0">
              <a:latin typeface="나눔스퀘어 ExtraBold" panose="020B0600000101010101" pitchFamily="50" charset="-127"/>
              <a:ea typeface="나눔스퀘어 ExtraBold" panose="020B0600000101010101" pitchFamily="50" charset="-127"/>
            </a:endParaRPr>
          </a:p>
          <a:p>
            <a:pPr algn="l"/>
            <a:r>
              <a:rPr lang="en-US" altLang="ko-KR" sz="1600" dirty="0">
                <a:latin typeface="나눔스퀘어 ExtraBold" panose="020B0600000101010101" pitchFamily="50" charset="-127"/>
                <a:ea typeface="나눔스퀘어 ExtraBold" panose="020B0600000101010101" pitchFamily="50" charset="-127"/>
              </a:rPr>
              <a:t>※ </a:t>
            </a:r>
            <a:r>
              <a:rPr lang="ko-KR" altLang="en-US" sz="1600" dirty="0">
                <a:latin typeface="나눔스퀘어 ExtraBold" panose="020B0600000101010101" pitchFamily="50" charset="-127"/>
                <a:ea typeface="나눔스퀘어 ExtraBold" panose="020B0600000101010101" pitchFamily="50" charset="-127"/>
              </a:rPr>
              <a:t>인구 </a:t>
            </a:r>
            <a:r>
              <a:rPr lang="en-US" altLang="ko-KR" sz="1600" dirty="0">
                <a:latin typeface="나눔스퀘어 ExtraBold" panose="020B0600000101010101" pitchFamily="50" charset="-127"/>
                <a:ea typeface="나눔스퀘어 ExtraBold" panose="020B0600000101010101" pitchFamily="50" charset="-127"/>
              </a:rPr>
              <a:t>Data</a:t>
            </a:r>
          </a:p>
          <a:p>
            <a:pPr algn="l"/>
            <a:r>
              <a:rPr lang="en-US" altLang="ko-KR" sz="1600" dirty="0">
                <a:latin typeface="나눔스퀘어 ExtraBold" panose="020B0600000101010101" pitchFamily="50" charset="-127"/>
                <a:ea typeface="나눔스퀘어 ExtraBold" panose="020B0600000101010101" pitchFamily="50" charset="-127"/>
              </a:rPr>
              <a:t>KOSIS </a:t>
            </a:r>
            <a:r>
              <a:rPr lang="ko-KR" altLang="en-US" sz="1600" dirty="0" err="1">
                <a:latin typeface="나눔스퀘어 ExtraBold" panose="020B0600000101010101" pitchFamily="50" charset="-127"/>
                <a:ea typeface="나눔스퀘어 ExtraBold" panose="020B0600000101010101" pitchFamily="50" charset="-127"/>
              </a:rPr>
              <a:t>국가통계포털</a:t>
            </a:r>
            <a:endParaRPr lang="en-US" altLang="ko-KR" sz="1600" dirty="0">
              <a:latin typeface="나눔스퀘어 ExtraBold" panose="020B0600000101010101" pitchFamily="50" charset="-127"/>
              <a:ea typeface="나눔스퀘어 ExtraBold" panose="020B0600000101010101" pitchFamily="50" charset="-127"/>
            </a:endParaRPr>
          </a:p>
          <a:p>
            <a:pPr algn="l"/>
            <a:endParaRPr lang="en-US" altLang="ko-KR" sz="1600" dirty="0">
              <a:latin typeface="나눔스퀘어 ExtraBold" panose="020B0600000101010101" pitchFamily="50" charset="-127"/>
              <a:ea typeface="나눔스퀘어 ExtraBold" panose="020B0600000101010101" pitchFamily="50" charset="-127"/>
            </a:endParaRPr>
          </a:p>
          <a:p>
            <a:pPr algn="l"/>
            <a:r>
              <a:rPr lang="en-US" altLang="ko-KR" sz="1600" dirty="0">
                <a:latin typeface="나눔스퀘어 ExtraBold" panose="020B0600000101010101" pitchFamily="50" charset="-127"/>
                <a:ea typeface="나눔스퀘어 ExtraBold" panose="020B0600000101010101" pitchFamily="50" charset="-127"/>
              </a:rPr>
              <a:t>※ </a:t>
            </a:r>
            <a:r>
              <a:rPr lang="ko-KR" altLang="en-US" sz="1600" dirty="0">
                <a:latin typeface="나눔스퀘어 ExtraBold" panose="020B0600000101010101" pitchFamily="50" charset="-127"/>
                <a:ea typeface="나눔스퀘어 ExtraBold" panose="020B0600000101010101" pitchFamily="50" charset="-127"/>
              </a:rPr>
              <a:t>서울</a:t>
            </a:r>
            <a:r>
              <a:rPr lang="en-US" altLang="ko-KR" sz="1600" dirty="0">
                <a:latin typeface="나눔스퀘어 ExtraBold" panose="020B0600000101010101" pitchFamily="50" charset="-127"/>
                <a:ea typeface="나눔스퀘어 ExtraBold" panose="020B0600000101010101" pitchFamily="50" charset="-127"/>
              </a:rPr>
              <a:t> </a:t>
            </a:r>
            <a:r>
              <a:rPr lang="ko-KR" altLang="en-US" sz="1600" dirty="0">
                <a:latin typeface="나눔스퀘어 ExtraBold" panose="020B0600000101010101" pitchFamily="50" charset="-127"/>
                <a:ea typeface="나눔스퀘어 ExtraBold" panose="020B0600000101010101" pitchFamily="50" charset="-127"/>
              </a:rPr>
              <a:t>행정동 코드 </a:t>
            </a:r>
            <a:r>
              <a:rPr lang="en-US" altLang="ko-KR" sz="1600" dirty="0">
                <a:latin typeface="나눔스퀘어 ExtraBold" panose="020B0600000101010101" pitchFamily="50" charset="-127"/>
                <a:ea typeface="나눔스퀘어 ExtraBold" panose="020B0600000101010101" pitchFamily="50" charset="-127"/>
              </a:rPr>
              <a:t>Data</a:t>
            </a:r>
          </a:p>
          <a:p>
            <a:pPr algn="l"/>
            <a:r>
              <a:rPr lang="en-US" altLang="ko-KR" sz="1600" dirty="0">
                <a:latin typeface="나눔스퀘어 ExtraBold" panose="020B0600000101010101" pitchFamily="50" charset="-127"/>
                <a:ea typeface="나눔스퀘어 ExtraBold" panose="020B0600000101010101" pitchFamily="50" charset="-127"/>
              </a:rPr>
              <a:t> https://data.seoul.go.kr/ (</a:t>
            </a:r>
            <a:r>
              <a:rPr lang="ko-KR" altLang="en-US" sz="1600" dirty="0">
                <a:latin typeface="나눔스퀘어 ExtraBold" panose="020B0600000101010101" pitchFamily="50" charset="-127"/>
                <a:ea typeface="나눔스퀘어 ExtraBold" panose="020B0600000101010101" pitchFamily="50" charset="-127"/>
              </a:rPr>
              <a:t>서울 </a:t>
            </a:r>
            <a:r>
              <a:rPr lang="ko-KR" altLang="en-US" sz="1600" dirty="0" err="1">
                <a:latin typeface="나눔스퀘어 ExtraBold" panose="020B0600000101010101" pitchFamily="50" charset="-127"/>
                <a:ea typeface="나눔스퀘어 ExtraBold" panose="020B0600000101010101" pitchFamily="50" charset="-127"/>
              </a:rPr>
              <a:t>열린데이터</a:t>
            </a:r>
            <a:r>
              <a:rPr lang="ko-KR" altLang="en-US" sz="1600" dirty="0">
                <a:latin typeface="나눔스퀘어 ExtraBold" panose="020B0600000101010101" pitchFamily="50" charset="-127"/>
                <a:ea typeface="나눔스퀘어 ExtraBold" panose="020B0600000101010101" pitchFamily="50" charset="-127"/>
              </a:rPr>
              <a:t> 광장</a:t>
            </a:r>
            <a:r>
              <a:rPr lang="en-US" altLang="ko-KR" sz="1600" dirty="0">
                <a:latin typeface="나눔스퀘어 ExtraBold" panose="020B0600000101010101" pitchFamily="50" charset="-127"/>
                <a:ea typeface="나눔스퀘어 ExtraBold" panose="020B0600000101010101" pitchFamily="50" charset="-127"/>
              </a:rPr>
              <a:t>)</a:t>
            </a:r>
          </a:p>
          <a:p>
            <a:pPr algn="l"/>
            <a:endParaRPr lang="en-US" altLang="ko-KR" sz="1600" dirty="0">
              <a:latin typeface="나눔스퀘어 ExtraBold" panose="020B0600000101010101" pitchFamily="50" charset="-127"/>
              <a:ea typeface="나눔스퀘어 ExtraBold" panose="020B0600000101010101" pitchFamily="50" charset="-127"/>
            </a:endParaRPr>
          </a:p>
          <a:p>
            <a:pPr algn="l"/>
            <a:r>
              <a:rPr lang="en-US" altLang="ko-KR" sz="1600" dirty="0">
                <a:latin typeface="나눔스퀘어 ExtraBold" panose="020B0600000101010101" pitchFamily="50" charset="-127"/>
                <a:ea typeface="나눔스퀘어 ExtraBold" panose="020B0600000101010101" pitchFamily="50" charset="-127"/>
              </a:rPr>
              <a:t>※ </a:t>
            </a:r>
            <a:r>
              <a:rPr lang="ko-KR" altLang="en-US" sz="1600" dirty="0">
                <a:latin typeface="나눔스퀘어 ExtraBold" panose="020B0600000101010101" pitchFamily="50" charset="-127"/>
                <a:ea typeface="나눔스퀘어 ExtraBold" panose="020B0600000101010101" pitchFamily="50" charset="-127"/>
              </a:rPr>
              <a:t>도로명 코드 및 도로명 주소 </a:t>
            </a:r>
            <a:r>
              <a:rPr lang="en-US" altLang="ko-KR" sz="1600" dirty="0">
                <a:latin typeface="나눔스퀘어 ExtraBold" panose="020B0600000101010101" pitchFamily="50" charset="-127"/>
                <a:ea typeface="나눔스퀘어 ExtraBold" panose="020B0600000101010101" pitchFamily="50" charset="-127"/>
              </a:rPr>
              <a:t>Data</a:t>
            </a:r>
          </a:p>
          <a:p>
            <a:pPr algn="l"/>
            <a:r>
              <a:rPr lang="en-US" altLang="ko-KR" sz="1600" dirty="0">
                <a:latin typeface="나눔스퀘어 ExtraBold" panose="020B0600000101010101" pitchFamily="50" charset="-127"/>
                <a:ea typeface="나눔스퀘어 ExtraBold" panose="020B0600000101010101" pitchFamily="50" charset="-127"/>
              </a:rPr>
              <a:t>https://www.juso.go.kr/</a:t>
            </a:r>
          </a:p>
          <a:p>
            <a:pPr algn="l"/>
            <a:endParaRPr lang="en-US" altLang="ko-KR" sz="1600" dirty="0">
              <a:latin typeface="나눔스퀘어 ExtraBold" panose="020B0600000101010101" pitchFamily="50" charset="-127"/>
              <a:ea typeface="나눔스퀘어 ExtraBold" panose="020B0600000101010101" pitchFamily="50" charset="-127"/>
            </a:endParaRPr>
          </a:p>
          <a:p>
            <a:pPr algn="l"/>
            <a:r>
              <a:rPr lang="en-US" altLang="ko-KR" sz="1600" dirty="0">
                <a:latin typeface="나눔스퀘어 ExtraBold" panose="020B0600000101010101" pitchFamily="50" charset="-127"/>
                <a:ea typeface="나눔스퀘어 ExtraBold" panose="020B0600000101010101" pitchFamily="50" charset="-127"/>
              </a:rPr>
              <a:t>※ </a:t>
            </a:r>
            <a:r>
              <a:rPr lang="ko-KR" altLang="en-US" sz="1600" dirty="0">
                <a:latin typeface="나눔스퀘어 ExtraBold" panose="020B0600000101010101" pitchFamily="50" charset="-127"/>
                <a:ea typeface="나눔스퀘어 ExtraBold" panose="020B0600000101010101" pitchFamily="50" charset="-127"/>
              </a:rPr>
              <a:t>뉴스자료</a:t>
            </a:r>
            <a:endParaRPr lang="en-US" altLang="ko-KR" sz="1600" dirty="0">
              <a:latin typeface="나눔스퀘어 ExtraBold" panose="020B0600000101010101" pitchFamily="50" charset="-127"/>
              <a:ea typeface="나눔스퀘어 ExtraBold" panose="020B0600000101010101" pitchFamily="50" charset="-127"/>
            </a:endParaRPr>
          </a:p>
          <a:p>
            <a:pPr algn="l"/>
            <a:r>
              <a:rPr lang="en-US" altLang="ko-KR" sz="1600" dirty="0">
                <a:latin typeface="나눔스퀘어 ExtraBold" panose="020B0600000101010101" pitchFamily="50" charset="-127"/>
                <a:ea typeface="나눔스퀘어 ExtraBold" panose="020B0600000101010101" pitchFamily="50" charset="-127"/>
              </a:rPr>
              <a:t>https://news.kbs.co.kr/news/view.do?ncd=5030080(KBS)</a:t>
            </a:r>
          </a:p>
          <a:p>
            <a:pPr algn="l"/>
            <a:r>
              <a:rPr lang="en-US" altLang="ko-KR" sz="1600" dirty="0">
                <a:latin typeface="나눔스퀘어 ExtraBold" panose="020B0600000101010101" pitchFamily="50" charset="-127"/>
                <a:ea typeface="나눔스퀘어 ExtraBold" panose="020B0600000101010101" pitchFamily="50" charset="-127"/>
              </a:rPr>
              <a:t>http://realty.chosun.com/site/data/html_dir/2020/01/17/2020011703062.html (</a:t>
            </a:r>
            <a:r>
              <a:rPr lang="ko-KR" altLang="en-US" sz="1600" dirty="0" err="1">
                <a:latin typeface="나눔스퀘어 ExtraBold" panose="020B0600000101010101" pitchFamily="50" charset="-127"/>
                <a:ea typeface="나눔스퀘어 ExtraBold" panose="020B0600000101010101" pitchFamily="50" charset="-127"/>
              </a:rPr>
              <a:t>조선닷컴</a:t>
            </a:r>
            <a:r>
              <a:rPr lang="en-US" altLang="ko-KR" sz="1600" dirty="0">
                <a:latin typeface="나눔스퀘어 ExtraBold" panose="020B0600000101010101" pitchFamily="50" charset="-127"/>
                <a:ea typeface="나눔스퀘어 ExtraBold" panose="020B0600000101010101" pitchFamily="50" charset="-127"/>
              </a:rPr>
              <a:t>)</a:t>
            </a:r>
          </a:p>
          <a:p>
            <a:pPr algn="l"/>
            <a:endParaRPr lang="ko-KR" altLang="en-US" sz="2400" dirty="0">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1529090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그룹 28">
            <a:extLst>
              <a:ext uri="{FF2B5EF4-FFF2-40B4-BE49-F238E27FC236}">
                <a16:creationId xmlns:a16="http://schemas.microsoft.com/office/drawing/2014/main" id="{6CDC6B91-DD41-421D-9510-0A02FCDE6095}"/>
              </a:ext>
            </a:extLst>
          </p:cNvPr>
          <p:cNvGrpSpPr/>
          <p:nvPr/>
        </p:nvGrpSpPr>
        <p:grpSpPr>
          <a:xfrm>
            <a:off x="6129816" y="2835784"/>
            <a:ext cx="2262124" cy="3042103"/>
            <a:chOff x="870014" y="2395891"/>
            <a:chExt cx="2262124" cy="1843473"/>
          </a:xfrm>
        </p:grpSpPr>
        <p:sp>
          <p:nvSpPr>
            <p:cNvPr id="30" name="object 8">
              <a:extLst>
                <a:ext uri="{FF2B5EF4-FFF2-40B4-BE49-F238E27FC236}">
                  <a16:creationId xmlns:a16="http://schemas.microsoft.com/office/drawing/2014/main" id="{31B680D4-62CF-4D94-9B0E-1341539009C4}"/>
                </a:ext>
              </a:extLst>
            </p:cNvPr>
            <p:cNvSpPr/>
            <p:nvPr/>
          </p:nvSpPr>
          <p:spPr>
            <a:xfrm>
              <a:off x="870014" y="2395891"/>
              <a:ext cx="2262124" cy="1843473"/>
            </a:xfrm>
            <a:prstGeom prst="rect">
              <a:avLst/>
            </a:prstGeom>
            <a:solidFill>
              <a:schemeClr val="bg1">
                <a:lumMod val="95000"/>
              </a:schemeClr>
            </a:solidFill>
          </p:spPr>
          <p:txBody>
            <a:bodyPr wrap="square" lIns="0" tIns="0" rIns="0" bIns="0" rtlCol="0"/>
            <a:lstStyle/>
            <a:p>
              <a:endParaRPr>
                <a:latin typeface="나눔스퀘어" panose="020B0600000101010101" pitchFamily="50" charset="-127"/>
                <a:ea typeface="나눔스퀘어" panose="020B0600000101010101" pitchFamily="50" charset="-127"/>
              </a:endParaRPr>
            </a:p>
          </p:txBody>
        </p:sp>
        <p:sp>
          <p:nvSpPr>
            <p:cNvPr id="31" name="화살표: 오각형 30">
              <a:extLst>
                <a:ext uri="{FF2B5EF4-FFF2-40B4-BE49-F238E27FC236}">
                  <a16:creationId xmlns:a16="http://schemas.microsoft.com/office/drawing/2014/main" id="{5F044F96-53E2-4489-ACEF-320EC2BA4A18}"/>
                </a:ext>
              </a:extLst>
            </p:cNvPr>
            <p:cNvSpPr/>
            <p:nvPr/>
          </p:nvSpPr>
          <p:spPr>
            <a:xfrm rot="5400000">
              <a:off x="1641081" y="1624826"/>
              <a:ext cx="719990" cy="2262124"/>
            </a:xfrm>
            <a:prstGeom prst="homePlate">
              <a:avLst>
                <a:gd name="adj" fmla="val 25755"/>
              </a:avLst>
            </a:prstGeom>
            <a:solidFill>
              <a:srgbClr val="7FC3B6"/>
            </a:solidFill>
          </p:spPr>
          <p:txBody>
            <a:bodyPr wrap="square" lIns="0" tIns="0" rIns="0" bIns="0" rtlCol="0" anchor="ctr" anchorCtr="0">
              <a:spAutoFit/>
            </a:bodyPr>
            <a:lstStyle/>
            <a:p>
              <a:pPr algn="ctr" latinLnBrk="0"/>
              <a:endParaRPr lang="en-US" sz="1400" spc="-60" dirty="0">
                <a:solidFill>
                  <a:schemeClr val="tx1">
                    <a:lumMod val="65000"/>
                    <a:lumOff val="35000"/>
                  </a:schemeClr>
                </a:solidFill>
                <a:latin typeface="+mn-ea"/>
              </a:endParaRPr>
            </a:p>
          </p:txBody>
        </p:sp>
      </p:grpSp>
      <p:sp>
        <p:nvSpPr>
          <p:cNvPr id="2" name="슬라이드 번호 개체 틀 1">
            <a:extLst>
              <a:ext uri="{FF2B5EF4-FFF2-40B4-BE49-F238E27FC236}">
                <a16:creationId xmlns:a16="http://schemas.microsoft.com/office/drawing/2014/main" id="{607F5CF9-5CB7-427D-BE97-2C4A776DBF35}"/>
              </a:ext>
            </a:extLst>
          </p:cNvPr>
          <p:cNvSpPr>
            <a:spLocks noGrp="1"/>
          </p:cNvSpPr>
          <p:nvPr>
            <p:ph type="sldNum" sz="quarter" idx="12"/>
          </p:nvPr>
        </p:nvSpPr>
        <p:spPr/>
        <p:txBody>
          <a:bodyPr/>
          <a:lstStyle/>
          <a:p>
            <a:fld id="{3ABC768E-094C-1348-9D29-2163BD33EBDB}" type="slidenum">
              <a:rPr kumimoji="1" lang="ko-KR" altLang="en-US" smtClean="0"/>
              <a:pPr/>
              <a:t>5</a:t>
            </a:fld>
            <a:endParaRPr kumimoji="1" lang="ko-KR" altLang="en-US" dirty="0"/>
          </a:p>
        </p:txBody>
      </p:sp>
      <p:grpSp>
        <p:nvGrpSpPr>
          <p:cNvPr id="22" name="그룹 21">
            <a:extLst>
              <a:ext uri="{FF2B5EF4-FFF2-40B4-BE49-F238E27FC236}">
                <a16:creationId xmlns:a16="http://schemas.microsoft.com/office/drawing/2014/main" id="{D034DAB6-03D1-4C59-92F5-AB9F16129BCD}"/>
              </a:ext>
            </a:extLst>
          </p:cNvPr>
          <p:cNvGrpSpPr/>
          <p:nvPr/>
        </p:nvGrpSpPr>
        <p:grpSpPr>
          <a:xfrm>
            <a:off x="758956" y="2835783"/>
            <a:ext cx="2262124" cy="3042103"/>
            <a:chOff x="870014" y="2395891"/>
            <a:chExt cx="2262124" cy="1843473"/>
          </a:xfrm>
        </p:grpSpPr>
        <p:sp>
          <p:nvSpPr>
            <p:cNvPr id="10" name="object 8">
              <a:extLst>
                <a:ext uri="{FF2B5EF4-FFF2-40B4-BE49-F238E27FC236}">
                  <a16:creationId xmlns:a16="http://schemas.microsoft.com/office/drawing/2014/main" id="{5A384C1A-EDD7-4031-8A4A-D56E8850CD43}"/>
                </a:ext>
              </a:extLst>
            </p:cNvPr>
            <p:cNvSpPr/>
            <p:nvPr/>
          </p:nvSpPr>
          <p:spPr>
            <a:xfrm>
              <a:off x="870014" y="2395891"/>
              <a:ext cx="2262124" cy="1843473"/>
            </a:xfrm>
            <a:prstGeom prst="rect">
              <a:avLst/>
            </a:prstGeom>
            <a:solidFill>
              <a:schemeClr val="bg1">
                <a:lumMod val="95000"/>
              </a:schemeClr>
            </a:solidFill>
          </p:spPr>
          <p:txBody>
            <a:bodyPr wrap="square" lIns="0" tIns="0" rIns="0" bIns="0" rtlCol="0"/>
            <a:lstStyle/>
            <a:p>
              <a:endParaRPr>
                <a:latin typeface="나눔스퀘어" panose="020B0600000101010101" pitchFamily="50" charset="-127"/>
                <a:ea typeface="나눔스퀘어" panose="020B0600000101010101" pitchFamily="50" charset="-127"/>
              </a:endParaRPr>
            </a:p>
          </p:txBody>
        </p:sp>
        <p:sp>
          <p:nvSpPr>
            <p:cNvPr id="6" name="화살표: 오각형 5">
              <a:extLst>
                <a:ext uri="{FF2B5EF4-FFF2-40B4-BE49-F238E27FC236}">
                  <a16:creationId xmlns:a16="http://schemas.microsoft.com/office/drawing/2014/main" id="{42BE2230-98C8-4879-A275-9B44AF576D5B}"/>
                </a:ext>
              </a:extLst>
            </p:cNvPr>
            <p:cNvSpPr/>
            <p:nvPr/>
          </p:nvSpPr>
          <p:spPr>
            <a:xfrm rot="5400000">
              <a:off x="1641631" y="1624276"/>
              <a:ext cx="718890" cy="2262124"/>
            </a:xfrm>
            <a:prstGeom prst="homePlate">
              <a:avLst>
                <a:gd name="adj" fmla="val 25755"/>
              </a:avLst>
            </a:prstGeom>
            <a:solidFill>
              <a:srgbClr val="7FC3B6"/>
            </a:solidFill>
          </p:spPr>
          <p:txBody>
            <a:bodyPr wrap="square" lIns="0" tIns="0" rIns="0" bIns="0" rtlCol="0" anchor="ctr" anchorCtr="0">
              <a:spAutoFit/>
            </a:bodyPr>
            <a:lstStyle/>
            <a:p>
              <a:pPr algn="ctr" latinLnBrk="0"/>
              <a:endParaRPr lang="en-US" sz="1400" spc="-60" dirty="0">
                <a:solidFill>
                  <a:schemeClr val="tx1">
                    <a:lumMod val="65000"/>
                    <a:lumOff val="35000"/>
                  </a:schemeClr>
                </a:solidFill>
                <a:latin typeface="+mn-ea"/>
              </a:endParaRPr>
            </a:p>
          </p:txBody>
        </p:sp>
      </p:grpSp>
      <p:grpSp>
        <p:nvGrpSpPr>
          <p:cNvPr id="23" name="그룹 22">
            <a:extLst>
              <a:ext uri="{FF2B5EF4-FFF2-40B4-BE49-F238E27FC236}">
                <a16:creationId xmlns:a16="http://schemas.microsoft.com/office/drawing/2014/main" id="{5511C015-66D4-4042-B743-9EC8AE886235}"/>
              </a:ext>
            </a:extLst>
          </p:cNvPr>
          <p:cNvGrpSpPr/>
          <p:nvPr/>
        </p:nvGrpSpPr>
        <p:grpSpPr>
          <a:xfrm>
            <a:off x="3440938" y="2852936"/>
            <a:ext cx="2262124" cy="3042103"/>
            <a:chOff x="870014" y="2395891"/>
            <a:chExt cx="2262124" cy="1843473"/>
          </a:xfrm>
        </p:grpSpPr>
        <p:sp>
          <p:nvSpPr>
            <p:cNvPr id="24" name="object 8">
              <a:extLst>
                <a:ext uri="{FF2B5EF4-FFF2-40B4-BE49-F238E27FC236}">
                  <a16:creationId xmlns:a16="http://schemas.microsoft.com/office/drawing/2014/main" id="{FBA77AE2-5CC2-4389-AD1E-74535E4932D3}"/>
                </a:ext>
              </a:extLst>
            </p:cNvPr>
            <p:cNvSpPr/>
            <p:nvPr/>
          </p:nvSpPr>
          <p:spPr>
            <a:xfrm>
              <a:off x="870014" y="2395891"/>
              <a:ext cx="2262124" cy="1843473"/>
            </a:xfrm>
            <a:prstGeom prst="rect">
              <a:avLst/>
            </a:prstGeom>
            <a:solidFill>
              <a:schemeClr val="bg1">
                <a:lumMod val="95000"/>
              </a:schemeClr>
            </a:solidFill>
          </p:spPr>
          <p:txBody>
            <a:bodyPr wrap="square" lIns="0" tIns="0" rIns="0" bIns="0" rtlCol="0"/>
            <a:lstStyle/>
            <a:p>
              <a:endParaRPr>
                <a:latin typeface="나눔스퀘어" panose="020B0600000101010101" pitchFamily="50" charset="-127"/>
                <a:ea typeface="나눔스퀘어" panose="020B0600000101010101" pitchFamily="50" charset="-127"/>
              </a:endParaRPr>
            </a:p>
          </p:txBody>
        </p:sp>
        <p:sp>
          <p:nvSpPr>
            <p:cNvPr id="25" name="화살표: 오각형 24">
              <a:extLst>
                <a:ext uri="{FF2B5EF4-FFF2-40B4-BE49-F238E27FC236}">
                  <a16:creationId xmlns:a16="http://schemas.microsoft.com/office/drawing/2014/main" id="{A176E30D-A5AA-453E-B307-99911F531730}"/>
                </a:ext>
              </a:extLst>
            </p:cNvPr>
            <p:cNvSpPr/>
            <p:nvPr/>
          </p:nvSpPr>
          <p:spPr>
            <a:xfrm rot="5400000">
              <a:off x="1641081" y="1624826"/>
              <a:ext cx="719990" cy="2262124"/>
            </a:xfrm>
            <a:prstGeom prst="homePlate">
              <a:avLst>
                <a:gd name="adj" fmla="val 25755"/>
              </a:avLst>
            </a:prstGeom>
            <a:solidFill>
              <a:srgbClr val="7FC3B6"/>
            </a:solidFill>
          </p:spPr>
          <p:txBody>
            <a:bodyPr wrap="square" lIns="0" tIns="0" rIns="0" bIns="0" rtlCol="0" anchor="ctr" anchorCtr="0">
              <a:spAutoFit/>
            </a:bodyPr>
            <a:lstStyle/>
            <a:p>
              <a:pPr algn="ctr" latinLnBrk="0"/>
              <a:endParaRPr lang="en-US" sz="1400" spc="-60" dirty="0">
                <a:solidFill>
                  <a:schemeClr val="tx1">
                    <a:lumMod val="65000"/>
                    <a:lumOff val="35000"/>
                  </a:schemeClr>
                </a:solidFill>
                <a:latin typeface="+mn-ea"/>
              </a:endParaRPr>
            </a:p>
          </p:txBody>
        </p:sp>
      </p:grpSp>
      <p:sp>
        <p:nvSpPr>
          <p:cNvPr id="16" name="직사각형 15">
            <a:extLst>
              <a:ext uri="{FF2B5EF4-FFF2-40B4-BE49-F238E27FC236}">
                <a16:creationId xmlns:a16="http://schemas.microsoft.com/office/drawing/2014/main" id="{4F66659D-E36C-44FD-977C-29AA0AC9E377}"/>
              </a:ext>
            </a:extLst>
          </p:cNvPr>
          <p:cNvSpPr/>
          <p:nvPr/>
        </p:nvSpPr>
        <p:spPr>
          <a:xfrm>
            <a:off x="1341883" y="3067690"/>
            <a:ext cx="1210077" cy="338554"/>
          </a:xfrm>
          <a:prstGeom prst="rect">
            <a:avLst/>
          </a:prstGeom>
        </p:spPr>
        <p:txBody>
          <a:bodyPr wrap="square">
            <a:spAutoFit/>
          </a:bodyPr>
          <a:lstStyle/>
          <a:p>
            <a:pPr marL="12700" algn="ctr">
              <a:spcBef>
                <a:spcPts val="900"/>
              </a:spcBef>
            </a:pPr>
            <a:r>
              <a:rPr lang="ko-KR" altLang="en-US" sz="1600" b="1" dirty="0">
                <a:latin typeface="+mj-lt"/>
                <a:ea typeface="나눔스퀘어" panose="020B0600000101010101" pitchFamily="50" charset="-127"/>
                <a:cs typeface="Arial"/>
              </a:rPr>
              <a:t>질병</a:t>
            </a:r>
          </a:p>
        </p:txBody>
      </p:sp>
      <p:sp>
        <p:nvSpPr>
          <p:cNvPr id="17" name="직사각형 16">
            <a:extLst>
              <a:ext uri="{FF2B5EF4-FFF2-40B4-BE49-F238E27FC236}">
                <a16:creationId xmlns:a16="http://schemas.microsoft.com/office/drawing/2014/main" id="{E7C82D1B-03FF-4C7F-9100-A3AAD77A805D}"/>
              </a:ext>
            </a:extLst>
          </p:cNvPr>
          <p:cNvSpPr/>
          <p:nvPr/>
        </p:nvSpPr>
        <p:spPr>
          <a:xfrm>
            <a:off x="4065105" y="3109368"/>
            <a:ext cx="1013789" cy="296876"/>
          </a:xfrm>
          <a:prstGeom prst="rect">
            <a:avLst/>
          </a:prstGeom>
        </p:spPr>
        <p:txBody>
          <a:bodyPr wrap="square">
            <a:spAutoFit/>
          </a:bodyPr>
          <a:lstStyle/>
          <a:p>
            <a:pPr marL="12700" algn="ctr">
              <a:lnSpc>
                <a:spcPct val="80000"/>
              </a:lnSpc>
              <a:spcBef>
                <a:spcPts val="900"/>
              </a:spcBef>
            </a:pPr>
            <a:r>
              <a:rPr lang="ko-KR" altLang="en-US" sz="1600" b="1" spc="35" dirty="0">
                <a:solidFill>
                  <a:srgbClr val="1D1D1B"/>
                </a:solidFill>
                <a:latin typeface="나눔스퀘어" panose="020B0600000101010101" pitchFamily="50" charset="-127"/>
                <a:ea typeface="나눔스퀘어" panose="020B0600000101010101" pitchFamily="50" charset="-127"/>
                <a:cs typeface="Arial"/>
              </a:rPr>
              <a:t>지역</a:t>
            </a:r>
            <a:endParaRPr lang="en-US" altLang="ko-KR" sz="1600" b="1" spc="35" dirty="0">
              <a:solidFill>
                <a:srgbClr val="1D1D1B"/>
              </a:solidFill>
              <a:latin typeface="나눔스퀘어" panose="020B0600000101010101" pitchFamily="50" charset="-127"/>
              <a:ea typeface="나눔스퀘어" panose="020B0600000101010101" pitchFamily="50" charset="-127"/>
              <a:cs typeface="Arial"/>
            </a:endParaRPr>
          </a:p>
        </p:txBody>
      </p:sp>
      <p:sp>
        <p:nvSpPr>
          <p:cNvPr id="18" name="직사각형 17">
            <a:extLst>
              <a:ext uri="{FF2B5EF4-FFF2-40B4-BE49-F238E27FC236}">
                <a16:creationId xmlns:a16="http://schemas.microsoft.com/office/drawing/2014/main" id="{7888B10F-2B7C-4C27-8B54-C0D4CEC341BA}"/>
              </a:ext>
            </a:extLst>
          </p:cNvPr>
          <p:cNvSpPr/>
          <p:nvPr/>
        </p:nvSpPr>
        <p:spPr>
          <a:xfrm>
            <a:off x="6367311" y="3109368"/>
            <a:ext cx="1659536" cy="296876"/>
          </a:xfrm>
          <a:prstGeom prst="rect">
            <a:avLst/>
          </a:prstGeom>
        </p:spPr>
        <p:txBody>
          <a:bodyPr wrap="square">
            <a:spAutoFit/>
          </a:bodyPr>
          <a:lstStyle/>
          <a:p>
            <a:pPr marL="12700" algn="ctr">
              <a:lnSpc>
                <a:spcPct val="80000"/>
              </a:lnSpc>
              <a:spcBef>
                <a:spcPts val="900"/>
              </a:spcBef>
            </a:pPr>
            <a:r>
              <a:rPr lang="ko-KR" altLang="en-US" sz="1600" b="1" spc="35" dirty="0">
                <a:solidFill>
                  <a:srgbClr val="1D1D1B"/>
                </a:solidFill>
                <a:latin typeface="나눔스퀘어" panose="020B0600000101010101" pitchFamily="50" charset="-127"/>
                <a:ea typeface="나눔스퀘어" panose="020B0600000101010101" pitchFamily="50" charset="-127"/>
                <a:cs typeface="Arial"/>
              </a:rPr>
              <a:t>시간</a:t>
            </a:r>
            <a:endParaRPr lang="en-US" altLang="ko-KR" sz="1600" b="1" spc="35" dirty="0">
              <a:solidFill>
                <a:srgbClr val="1D1D1B"/>
              </a:solidFill>
              <a:latin typeface="나눔스퀘어" panose="020B0600000101010101" pitchFamily="50" charset="-127"/>
              <a:ea typeface="나눔스퀘어" panose="020B0600000101010101" pitchFamily="50" charset="-127"/>
              <a:cs typeface="Arial"/>
            </a:endParaRPr>
          </a:p>
        </p:txBody>
      </p:sp>
      <p:sp>
        <p:nvSpPr>
          <p:cNvPr id="19" name="TextBox 18">
            <a:extLst>
              <a:ext uri="{FF2B5EF4-FFF2-40B4-BE49-F238E27FC236}">
                <a16:creationId xmlns:a16="http://schemas.microsoft.com/office/drawing/2014/main" id="{06AF4626-567C-446A-8932-F7B1B9C8E67C}"/>
              </a:ext>
            </a:extLst>
          </p:cNvPr>
          <p:cNvSpPr txBox="1"/>
          <p:nvPr/>
        </p:nvSpPr>
        <p:spPr>
          <a:xfrm>
            <a:off x="992815" y="4356835"/>
            <a:ext cx="1908212" cy="830997"/>
          </a:xfrm>
          <a:prstGeom prst="rect">
            <a:avLst/>
          </a:prstGeom>
          <a:noFill/>
        </p:spPr>
        <p:txBody>
          <a:bodyPr vert="horz" wrap="square" rtlCol="0">
            <a:spAutoFit/>
          </a:bodyPr>
          <a:lstStyle/>
          <a:p>
            <a:pPr algn="ctr"/>
            <a:r>
              <a:rPr lang="en-US" altLang="ko-KR" sz="1600" spc="-70" dirty="0">
                <a:latin typeface="나눔스퀘어" panose="020B0600000101010101" pitchFamily="50" charset="-127"/>
                <a:ea typeface="나눔스퀘어" panose="020B0600000101010101" pitchFamily="50" charset="-127"/>
                <a:cs typeface="함초롬돋움" panose="02030504000101010101" pitchFamily="18" charset="-127"/>
              </a:rPr>
              <a:t>Covid19 </a:t>
            </a:r>
            <a:r>
              <a:rPr lang="ko-KR" altLang="en-US" sz="1600" spc="-70" dirty="0">
                <a:latin typeface="나눔스퀘어" panose="020B0600000101010101" pitchFamily="50" charset="-127"/>
                <a:ea typeface="나눔스퀘어" panose="020B0600000101010101" pitchFamily="50" charset="-127"/>
                <a:cs typeface="함초롬돋움" panose="02030504000101010101" pitchFamily="18" charset="-127"/>
              </a:rPr>
              <a:t>확산이</a:t>
            </a:r>
            <a:r>
              <a:rPr lang="en-US" altLang="ko-KR" sz="1600" spc="-70" dirty="0">
                <a:latin typeface="나눔스퀘어" panose="020B0600000101010101" pitchFamily="50" charset="-127"/>
                <a:ea typeface="나눔스퀘어" panose="020B0600000101010101" pitchFamily="50" charset="-127"/>
                <a:cs typeface="함초롬돋움" panose="02030504000101010101" pitchFamily="18" charset="-127"/>
              </a:rPr>
              <a:t> </a:t>
            </a:r>
          </a:p>
          <a:p>
            <a:pPr algn="ctr"/>
            <a:r>
              <a:rPr lang="ko-KR" altLang="en-US" sz="1600" spc="-70" dirty="0">
                <a:latin typeface="나눔스퀘어" panose="020B0600000101010101" pitchFamily="50" charset="-127"/>
                <a:ea typeface="나눔스퀘어" panose="020B0600000101010101" pitchFamily="50" charset="-127"/>
                <a:cs typeface="함초롬돋움" panose="02030504000101010101" pitchFamily="18" charset="-127"/>
              </a:rPr>
              <a:t>배달 건수에 영향을 미칠까</a:t>
            </a:r>
            <a:r>
              <a:rPr lang="en-US" altLang="ko-KR" sz="1600" spc="-70" dirty="0">
                <a:latin typeface="나눔스퀘어" panose="020B0600000101010101" pitchFamily="50" charset="-127"/>
                <a:ea typeface="나눔스퀘어" panose="020B0600000101010101" pitchFamily="50" charset="-127"/>
                <a:cs typeface="함초롬돋움" panose="02030504000101010101" pitchFamily="18" charset="-127"/>
              </a:rPr>
              <a:t>?</a:t>
            </a:r>
          </a:p>
        </p:txBody>
      </p:sp>
      <p:sp>
        <p:nvSpPr>
          <p:cNvPr id="20" name="TextBox 19">
            <a:extLst>
              <a:ext uri="{FF2B5EF4-FFF2-40B4-BE49-F238E27FC236}">
                <a16:creationId xmlns:a16="http://schemas.microsoft.com/office/drawing/2014/main" id="{83A3A6FD-F310-4BE2-B765-9D25FCE70175}"/>
              </a:ext>
            </a:extLst>
          </p:cNvPr>
          <p:cNvSpPr txBox="1"/>
          <p:nvPr/>
        </p:nvSpPr>
        <p:spPr>
          <a:xfrm>
            <a:off x="3547320" y="4466003"/>
            <a:ext cx="2155742" cy="584775"/>
          </a:xfrm>
          <a:prstGeom prst="rect">
            <a:avLst/>
          </a:prstGeom>
          <a:noFill/>
        </p:spPr>
        <p:txBody>
          <a:bodyPr vert="horz" wrap="square" rtlCol="0">
            <a:spAutoFit/>
          </a:bodyPr>
          <a:lstStyle/>
          <a:p>
            <a:pPr algn="ctr"/>
            <a:r>
              <a:rPr lang="ko-KR" altLang="en-US" sz="1600" spc="-70" dirty="0">
                <a:latin typeface="나눔스퀘어" panose="020B0600000101010101" pitchFamily="50" charset="-127"/>
                <a:ea typeface="나눔스퀘어" panose="020B0600000101010101" pitchFamily="50" charset="-127"/>
                <a:cs typeface="함초롬돋움" panose="02030504000101010101" pitchFamily="18" charset="-127"/>
              </a:rPr>
              <a:t>지역별 특성이 배달 </a:t>
            </a:r>
            <a:endParaRPr lang="en-US" altLang="ko-KR" sz="1600" spc="-70" dirty="0">
              <a:latin typeface="나눔스퀘어" panose="020B0600000101010101" pitchFamily="50" charset="-127"/>
              <a:ea typeface="나눔스퀘어" panose="020B0600000101010101" pitchFamily="50" charset="-127"/>
              <a:cs typeface="함초롬돋움" panose="02030504000101010101" pitchFamily="18" charset="-127"/>
            </a:endParaRPr>
          </a:p>
          <a:p>
            <a:pPr algn="ctr"/>
            <a:r>
              <a:rPr lang="ko-KR" altLang="en-US" sz="1600" spc="-70" dirty="0">
                <a:latin typeface="나눔스퀘어" panose="020B0600000101010101" pitchFamily="50" charset="-127"/>
                <a:ea typeface="나눔스퀘어" panose="020B0600000101010101" pitchFamily="50" charset="-127"/>
                <a:cs typeface="함초롬돋움" panose="02030504000101010101" pitchFamily="18" charset="-127"/>
              </a:rPr>
              <a:t>건수에 영향을 미칠까</a:t>
            </a:r>
            <a:r>
              <a:rPr lang="en-US" altLang="ko-KR" sz="1600" spc="-70" dirty="0">
                <a:latin typeface="나눔스퀘어" panose="020B0600000101010101" pitchFamily="50" charset="-127"/>
                <a:ea typeface="나눔스퀘어" panose="020B0600000101010101" pitchFamily="50" charset="-127"/>
                <a:cs typeface="함초롬돋움" panose="02030504000101010101" pitchFamily="18" charset="-127"/>
              </a:rPr>
              <a:t>?</a:t>
            </a:r>
            <a:endParaRPr lang="ko-KR" altLang="en-US" sz="1600" spc="-70" dirty="0">
              <a:latin typeface="나눔스퀘어" panose="020B0600000101010101" pitchFamily="50" charset="-127"/>
              <a:ea typeface="나눔스퀘어" panose="020B0600000101010101" pitchFamily="50" charset="-127"/>
              <a:cs typeface="함초롬돋움" panose="02030504000101010101" pitchFamily="18" charset="-127"/>
            </a:endParaRPr>
          </a:p>
        </p:txBody>
      </p:sp>
      <p:sp>
        <p:nvSpPr>
          <p:cNvPr id="21" name="TextBox 20">
            <a:extLst>
              <a:ext uri="{FF2B5EF4-FFF2-40B4-BE49-F238E27FC236}">
                <a16:creationId xmlns:a16="http://schemas.microsoft.com/office/drawing/2014/main" id="{8163CB8B-A5ED-4190-8866-00DDAAEFE971}"/>
              </a:ext>
            </a:extLst>
          </p:cNvPr>
          <p:cNvSpPr txBox="1"/>
          <p:nvPr/>
        </p:nvSpPr>
        <p:spPr>
          <a:xfrm>
            <a:off x="6129815" y="4313421"/>
            <a:ext cx="2106383" cy="830997"/>
          </a:xfrm>
          <a:prstGeom prst="rect">
            <a:avLst/>
          </a:prstGeom>
          <a:noFill/>
        </p:spPr>
        <p:txBody>
          <a:bodyPr vert="horz" wrap="square" rtlCol="0">
            <a:spAutoFit/>
          </a:bodyPr>
          <a:lstStyle/>
          <a:p>
            <a:pPr algn="ctr"/>
            <a:r>
              <a:rPr lang="ko-KR" altLang="en-US" sz="1600" spc="-70" dirty="0">
                <a:latin typeface="나눔스퀘어" panose="020B0600000101010101" pitchFamily="50" charset="-127"/>
                <a:ea typeface="나눔스퀘어" panose="020B0600000101010101" pitchFamily="50" charset="-127"/>
                <a:cs typeface="함초롬돋움" panose="02030504000101010101" pitchFamily="18" charset="-127"/>
              </a:rPr>
              <a:t>시계열 특성이 </a:t>
            </a:r>
            <a:endParaRPr lang="en-US" altLang="ko-KR" sz="1600" spc="-70" dirty="0">
              <a:latin typeface="나눔스퀘어" panose="020B0600000101010101" pitchFamily="50" charset="-127"/>
              <a:ea typeface="나눔스퀘어" panose="020B0600000101010101" pitchFamily="50" charset="-127"/>
              <a:cs typeface="함초롬돋움" panose="02030504000101010101" pitchFamily="18" charset="-127"/>
            </a:endParaRPr>
          </a:p>
          <a:p>
            <a:pPr algn="ctr"/>
            <a:r>
              <a:rPr lang="ko-KR" altLang="en-US" sz="1600" spc="-70" dirty="0">
                <a:latin typeface="나눔스퀘어" panose="020B0600000101010101" pitchFamily="50" charset="-127"/>
                <a:ea typeface="나눔스퀘어" panose="020B0600000101010101" pitchFamily="50" charset="-127"/>
                <a:cs typeface="함초롬돋움" panose="02030504000101010101" pitchFamily="18" charset="-127"/>
              </a:rPr>
              <a:t>배달 건수에 영향을 미칠까</a:t>
            </a:r>
            <a:r>
              <a:rPr lang="en-US" altLang="ko-KR" sz="1600" spc="-70" dirty="0">
                <a:latin typeface="나눔스퀘어" panose="020B0600000101010101" pitchFamily="50" charset="-127"/>
                <a:ea typeface="나눔스퀘어" panose="020B0600000101010101" pitchFamily="50" charset="-127"/>
                <a:cs typeface="함초롬돋움" panose="02030504000101010101" pitchFamily="18" charset="-127"/>
              </a:rPr>
              <a:t>?</a:t>
            </a:r>
            <a:endParaRPr lang="ko-KR" altLang="en-US" sz="1600" spc="-70" dirty="0">
              <a:latin typeface="나눔스퀘어" panose="020B0600000101010101" pitchFamily="50" charset="-127"/>
              <a:ea typeface="나눔스퀘어" panose="020B0600000101010101" pitchFamily="50" charset="-127"/>
              <a:cs typeface="함초롬돋움" panose="02030504000101010101" pitchFamily="18" charset="-127"/>
            </a:endParaRPr>
          </a:p>
        </p:txBody>
      </p:sp>
      <p:sp>
        <p:nvSpPr>
          <p:cNvPr id="34" name="제목 5">
            <a:extLst>
              <a:ext uri="{FF2B5EF4-FFF2-40B4-BE49-F238E27FC236}">
                <a16:creationId xmlns:a16="http://schemas.microsoft.com/office/drawing/2014/main" id="{E109A8DA-91EE-42B3-89AC-D2B1BC88A3A1}"/>
              </a:ext>
            </a:extLst>
          </p:cNvPr>
          <p:cNvSpPr txBox="1">
            <a:spLocks/>
          </p:cNvSpPr>
          <p:nvPr/>
        </p:nvSpPr>
        <p:spPr>
          <a:xfrm>
            <a:off x="341049" y="976856"/>
            <a:ext cx="3337493" cy="231546"/>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 </a:t>
            </a:r>
            <a:r>
              <a:rPr lang="ko-KR" altLang="en-US" sz="2400" dirty="0">
                <a:latin typeface="+mn-lt"/>
                <a:ea typeface="나눔스퀘어 ExtraBold" panose="020B0600000101010101" pitchFamily="50" charset="-127"/>
              </a:rPr>
              <a:t>요식업 배달 요인</a:t>
            </a:r>
          </a:p>
        </p:txBody>
      </p:sp>
      <p:sp>
        <p:nvSpPr>
          <p:cNvPr id="35" name="제목 5">
            <a:extLst>
              <a:ext uri="{FF2B5EF4-FFF2-40B4-BE49-F238E27FC236}">
                <a16:creationId xmlns:a16="http://schemas.microsoft.com/office/drawing/2014/main" id="{F857FEE6-CE74-4372-A25E-EBDAEF626DA7}"/>
              </a:ext>
            </a:extLst>
          </p:cNvPr>
          <p:cNvSpPr txBox="1">
            <a:spLocks/>
          </p:cNvSpPr>
          <p:nvPr/>
        </p:nvSpPr>
        <p:spPr>
          <a:xfrm>
            <a:off x="341049" y="675546"/>
            <a:ext cx="3258843"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mn-lt"/>
                <a:ea typeface="나눔스퀘어 Light" panose="020B0600000101010101" pitchFamily="50" charset="-127"/>
              </a:rPr>
              <a:t>PART</a:t>
            </a:r>
            <a:r>
              <a:rPr lang="ko-KR" altLang="en-US" sz="1400" dirty="0">
                <a:latin typeface="+mn-lt"/>
                <a:ea typeface="나눔스퀘어 Light" panose="020B0600000101010101" pitchFamily="50" charset="-127"/>
              </a:rPr>
              <a:t> </a:t>
            </a:r>
            <a:r>
              <a:rPr lang="en-US" altLang="ko-KR" sz="1400" dirty="0">
                <a:latin typeface="+mn-lt"/>
                <a:ea typeface="나눔스퀘어 Light" panose="020B0600000101010101" pitchFamily="50" charset="-127"/>
              </a:rPr>
              <a:t>1 I </a:t>
            </a:r>
            <a:r>
              <a:rPr lang="ko-KR" altLang="en-US" sz="1400" dirty="0">
                <a:latin typeface="+mn-lt"/>
                <a:ea typeface="나눔스퀘어 Light" panose="020B0600000101010101" pitchFamily="50" charset="-127"/>
              </a:rPr>
              <a:t>개요</a:t>
            </a:r>
          </a:p>
        </p:txBody>
      </p:sp>
      <p:pic>
        <p:nvPicPr>
          <p:cNvPr id="3" name="Picture 2" descr="Coronavirus free icon">
            <a:extLst>
              <a:ext uri="{FF2B5EF4-FFF2-40B4-BE49-F238E27FC236}">
                <a16:creationId xmlns:a16="http://schemas.microsoft.com/office/drawing/2014/main" id="{B6BB665C-1451-48C6-AE37-1E746BB46D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1883" y="1609322"/>
            <a:ext cx="1072813" cy="10728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지도">
            <a:extLst>
              <a:ext uri="{FF2B5EF4-FFF2-40B4-BE49-F238E27FC236}">
                <a16:creationId xmlns:a16="http://schemas.microsoft.com/office/drawing/2014/main" id="{BE5D9598-1291-433B-98E5-BFA40119E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5593" y="1592796"/>
            <a:ext cx="1072813" cy="10728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274676061">
            <a:extLst>
              <a:ext uri="{FF2B5EF4-FFF2-40B4-BE49-F238E27FC236}">
                <a16:creationId xmlns:a16="http://schemas.microsoft.com/office/drawing/2014/main" id="{10DC4459-6834-45C6-A911-1A719A85D93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52083" y1="51250" x2="52083" y2="51250"/>
                        <a14:foregroundMark x1="52083" y1="65000" x2="41250" y2="66250"/>
                        <a14:foregroundMark x1="32500" y1="37083" x2="49167" y2="67917"/>
                        <a14:foregroundMark x1="49167" y1="67917" x2="55000" y2="65000"/>
                        <a14:foregroundMark x1="36250" y1="47500" x2="56250" y2="66250"/>
                        <a14:foregroundMark x1="58750" y1="46667" x2="53750" y2="68333"/>
                        <a14:foregroundMark x1="57083" y1="68333" x2="59167" y2="27083"/>
                        <a14:foregroundMark x1="52083" y1="42500" x2="42083" y2="42500"/>
                        <a14:foregroundMark x1="34583" y1="26250" x2="34583" y2="26250"/>
                        <a14:foregroundMark x1="55000" y1="25833" x2="61667" y2="28750"/>
                      </a14:backgroundRemoval>
                    </a14:imgEffect>
                  </a14:imgLayer>
                </a14:imgProps>
              </a:ext>
              <a:ext uri="{28A0092B-C50C-407E-A947-70E740481C1C}">
                <a14:useLocalDpi xmlns:a14="http://schemas.microsoft.com/office/drawing/2010/main" val="0"/>
              </a:ext>
            </a:extLst>
          </a:blip>
          <a:srcRect/>
          <a:stretch>
            <a:fillRect/>
          </a:stretch>
        </p:blipFill>
        <p:spPr bwMode="auto">
          <a:xfrm>
            <a:off x="6551714" y="1484278"/>
            <a:ext cx="1368658" cy="1368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483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D2938D0D-8A9E-4EA8-8403-FDA950CED98A}"/>
              </a:ext>
            </a:extLst>
          </p:cNvPr>
          <p:cNvSpPr/>
          <p:nvPr/>
        </p:nvSpPr>
        <p:spPr>
          <a:xfrm>
            <a:off x="0" y="0"/>
            <a:ext cx="9144000" cy="6858000"/>
          </a:xfrm>
          <a:prstGeom prst="rect">
            <a:avLst/>
          </a:prstGeom>
          <a:solidFill>
            <a:srgbClr val="7FC3B6"/>
          </a:solidFill>
        </p:spPr>
        <p:txBody>
          <a:bodyPr wrap="non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3" name="사각형: 둥근 모서리 2">
            <a:extLst>
              <a:ext uri="{FF2B5EF4-FFF2-40B4-BE49-F238E27FC236}">
                <a16:creationId xmlns:a16="http://schemas.microsoft.com/office/drawing/2014/main" id="{346D6AD2-8CA6-4C86-943B-7AF13C54C558}"/>
              </a:ext>
            </a:extLst>
          </p:cNvPr>
          <p:cNvSpPr/>
          <p:nvPr/>
        </p:nvSpPr>
        <p:spPr>
          <a:xfrm>
            <a:off x="2195736" y="2024844"/>
            <a:ext cx="4752528" cy="2520280"/>
          </a:xfrm>
          <a:prstGeom prst="roundRect">
            <a:avLst/>
          </a:prstGeom>
          <a:solidFill>
            <a:schemeClr val="bg1">
              <a:lumMod val="95000"/>
            </a:schemeClr>
          </a:solidFill>
        </p:spPr>
        <p:txBody>
          <a:bodyPr wrap="none" lIns="0" tIns="0" rIns="0" bIns="0" rtlCol="0" anchor="ctr" anchorCtr="0">
            <a:spAutoFit/>
          </a:bodyPr>
          <a:lstStyle/>
          <a:p>
            <a:pPr algn="ctr" latinLnBrk="0"/>
            <a:endParaRPr lang="ko-KR" altLang="en-US" sz="1400" spc="-60" dirty="0">
              <a:solidFill>
                <a:schemeClr val="tx1">
                  <a:lumMod val="65000"/>
                  <a:lumOff val="35000"/>
                </a:schemeClr>
              </a:solidFill>
              <a:latin typeface="+mn-ea"/>
            </a:endParaRPr>
          </a:p>
        </p:txBody>
      </p:sp>
      <p:sp>
        <p:nvSpPr>
          <p:cNvPr id="5" name="TextBox 4">
            <a:extLst>
              <a:ext uri="{FF2B5EF4-FFF2-40B4-BE49-F238E27FC236}">
                <a16:creationId xmlns:a16="http://schemas.microsoft.com/office/drawing/2014/main" id="{7331F74E-B2F1-4AB5-AA3D-EC48FE3FD943}"/>
              </a:ext>
            </a:extLst>
          </p:cNvPr>
          <p:cNvSpPr txBox="1"/>
          <p:nvPr/>
        </p:nvSpPr>
        <p:spPr>
          <a:xfrm>
            <a:off x="2195736" y="2650654"/>
            <a:ext cx="4752528" cy="1282402"/>
          </a:xfrm>
          <a:prstGeom prst="rect">
            <a:avLst/>
          </a:prstGeom>
          <a:noFill/>
          <a:ln w="3175">
            <a:noFill/>
          </a:ln>
          <a:effectLst/>
        </p:spPr>
        <p:txBody>
          <a:bodyPr wrap="square" lIns="0" tIns="0" rIns="0" bIns="0" rtlCol="0">
            <a:spAutoFit/>
          </a:bodyPr>
          <a:lstStyle/>
          <a:p>
            <a:pPr algn="ctr" defTabSz="975022" latinLnBrk="0">
              <a:spcBef>
                <a:spcPts val="500"/>
              </a:spcBef>
              <a:buClr>
                <a:schemeClr val="tx1">
                  <a:lumMod val="65000"/>
                  <a:lumOff val="35000"/>
                </a:schemeClr>
              </a:buClr>
              <a:buSzPct val="60000"/>
            </a:pPr>
            <a:r>
              <a:rPr lang="en-US" altLang="ko-KR" sz="4400" b="1" spc="-60" dirty="0">
                <a:solidFill>
                  <a:schemeClr val="tx1">
                    <a:lumMod val="65000"/>
                    <a:lumOff val="35000"/>
                  </a:schemeClr>
                </a:solidFill>
                <a:latin typeface="+mn-ea"/>
              </a:rPr>
              <a:t>PART 2</a:t>
            </a:r>
          </a:p>
          <a:p>
            <a:pPr algn="ctr" defTabSz="975022" latinLnBrk="0">
              <a:spcBef>
                <a:spcPts val="500"/>
              </a:spcBef>
              <a:buClr>
                <a:schemeClr val="tx1">
                  <a:lumMod val="65000"/>
                  <a:lumOff val="35000"/>
                </a:schemeClr>
              </a:buClr>
              <a:buSzPct val="60000"/>
            </a:pPr>
            <a:endParaRPr lang="en-US" altLang="ko-KR" sz="1100" b="1" spc="-60" dirty="0">
              <a:solidFill>
                <a:schemeClr val="tx1">
                  <a:lumMod val="65000"/>
                  <a:lumOff val="35000"/>
                </a:schemeClr>
              </a:solidFill>
              <a:latin typeface="+mn-ea"/>
            </a:endParaRPr>
          </a:p>
          <a:p>
            <a:pPr algn="ctr" defTabSz="975022" latinLnBrk="0">
              <a:spcBef>
                <a:spcPts val="500"/>
              </a:spcBef>
              <a:buClr>
                <a:schemeClr val="tx1">
                  <a:lumMod val="65000"/>
                  <a:lumOff val="35000"/>
                </a:schemeClr>
              </a:buClr>
              <a:buSzPct val="60000"/>
            </a:pPr>
            <a:r>
              <a:rPr lang="ko-KR" altLang="en-US" sz="2000" b="1" spc="-60" dirty="0">
                <a:solidFill>
                  <a:schemeClr val="tx1">
                    <a:lumMod val="65000"/>
                    <a:lumOff val="35000"/>
                  </a:schemeClr>
                </a:solidFill>
                <a:latin typeface="+mn-ea"/>
              </a:rPr>
              <a:t>시계열과 배달 건수 분석</a:t>
            </a:r>
          </a:p>
        </p:txBody>
      </p:sp>
    </p:spTree>
    <p:extLst>
      <p:ext uri="{BB962C8B-B14F-4D97-AF65-F5344CB8AC3E}">
        <p14:creationId xmlns:p14="http://schemas.microsoft.com/office/powerpoint/2010/main" val="2878953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F2656734-9151-4DEE-8B38-2086A549D8EE}"/>
              </a:ext>
            </a:extLst>
          </p:cNvPr>
          <p:cNvSpPr>
            <a:spLocks noGrp="1"/>
          </p:cNvSpPr>
          <p:nvPr>
            <p:ph type="sldNum" sz="quarter" idx="12"/>
          </p:nvPr>
        </p:nvSpPr>
        <p:spPr/>
        <p:txBody>
          <a:bodyPr/>
          <a:lstStyle/>
          <a:p>
            <a:fld id="{3ABC768E-094C-1348-9D29-2163BD33EBDB}" type="slidenum">
              <a:rPr kumimoji="1" lang="ko-KR" altLang="en-US" smtClean="0"/>
              <a:pPr/>
              <a:t>7</a:t>
            </a:fld>
            <a:endParaRPr kumimoji="1" lang="ko-KR" altLang="en-US" dirty="0"/>
          </a:p>
        </p:txBody>
      </p:sp>
      <p:graphicFrame>
        <p:nvGraphicFramePr>
          <p:cNvPr id="3" name="표 2">
            <a:extLst>
              <a:ext uri="{FF2B5EF4-FFF2-40B4-BE49-F238E27FC236}">
                <a16:creationId xmlns:a16="http://schemas.microsoft.com/office/drawing/2014/main" id="{C8D3E549-B789-4297-9B53-5F20C7807B28}"/>
              </a:ext>
            </a:extLst>
          </p:cNvPr>
          <p:cNvGraphicFramePr>
            <a:graphicFrameLocks noGrp="1"/>
          </p:cNvGraphicFramePr>
          <p:nvPr>
            <p:extLst>
              <p:ext uri="{D42A27DB-BD31-4B8C-83A1-F6EECF244321}">
                <p14:modId xmlns:p14="http://schemas.microsoft.com/office/powerpoint/2010/main" val="1903684836"/>
              </p:ext>
            </p:extLst>
          </p:nvPr>
        </p:nvGraphicFramePr>
        <p:xfrm>
          <a:off x="936728" y="4667945"/>
          <a:ext cx="7008402" cy="1740000"/>
        </p:xfrm>
        <a:graphic>
          <a:graphicData uri="http://schemas.openxmlformats.org/drawingml/2006/table">
            <a:tbl>
              <a:tblPr>
                <a:tableStyleId>{5C22544A-7EE6-4342-B048-85BDC9FD1C3A}</a:tableStyleId>
              </a:tblPr>
              <a:tblGrid>
                <a:gridCol w="7008402">
                  <a:extLst>
                    <a:ext uri="{9D8B030D-6E8A-4147-A177-3AD203B41FA5}">
                      <a16:colId xmlns:a16="http://schemas.microsoft.com/office/drawing/2014/main" val="493813631"/>
                    </a:ext>
                  </a:extLst>
                </a:gridCol>
              </a:tblGrid>
              <a:tr h="275653">
                <a:tc>
                  <a:txBody>
                    <a:bodyPr/>
                    <a:lstStyle/>
                    <a:p>
                      <a:pPr rtl="0"/>
                      <a:r>
                        <a:rPr lang="ko-KR" altLang="en-US" sz="1600" b="1" noProof="0" dirty="0">
                          <a:solidFill>
                            <a:schemeClr val="tx1"/>
                          </a:solidFill>
                          <a:latin typeface="맑은 고딕" panose="020B0503020000020004" pitchFamily="50" charset="-127"/>
                          <a:ea typeface="맑은 고딕" panose="020B0503020000020004" pitchFamily="50" charset="-127"/>
                        </a:rPr>
                        <a:t>어떠한 배달 요청을 분석 해야 할까</a:t>
                      </a:r>
                      <a:r>
                        <a:rPr lang="en-US" altLang="ko-KR" sz="1600" b="1" noProof="0" dirty="0">
                          <a:solidFill>
                            <a:schemeClr val="tx1"/>
                          </a:solidFill>
                          <a:latin typeface="맑은 고딕" panose="020B0503020000020004" pitchFamily="50" charset="-127"/>
                          <a:ea typeface="맑은 고딕" panose="020B0503020000020004" pitchFamily="50" charset="-127"/>
                        </a:rPr>
                        <a:t>?</a:t>
                      </a:r>
                      <a:endParaRPr lang="ko-KR" altLang="en-US" sz="1600" b="1" noProof="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FC3B6"/>
                    </a:solidFill>
                  </a:tcPr>
                </a:tc>
                <a:extLst>
                  <a:ext uri="{0D108BD9-81ED-4DB2-BD59-A6C34878D82A}">
                    <a16:rowId xmlns:a16="http://schemas.microsoft.com/office/drawing/2014/main" val="2570369641"/>
                  </a:ext>
                </a:extLst>
              </a:tr>
              <a:tr h="1404720">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맑은 고딕" panose="020B0503020000020004" pitchFamily="50" charset="-127"/>
                        </a:rPr>
                        <a:t>배달 요청이 완료된 배달은 약 </a:t>
                      </a:r>
                      <a:r>
                        <a:rPr lang="en-US" altLang="ko-KR" sz="1200" spc="30" noProof="0" dirty="0">
                          <a:latin typeface="맑은 고딕" panose="020B0503020000020004" pitchFamily="50" charset="-127"/>
                          <a:ea typeface="맑은 고딕" panose="020B0503020000020004" pitchFamily="50" charset="-127"/>
                        </a:rPr>
                        <a:t>422</a:t>
                      </a:r>
                      <a:r>
                        <a:rPr lang="ko-KR" altLang="en-US" sz="1200" spc="30" noProof="0" dirty="0">
                          <a:latin typeface="맑은 고딕" panose="020B0503020000020004" pitchFamily="50" charset="-127"/>
                          <a:ea typeface="맑은 고딕" panose="020B0503020000020004" pitchFamily="50" charset="-127"/>
                        </a:rPr>
                        <a:t>만 건이며</a:t>
                      </a:r>
                      <a:r>
                        <a:rPr lang="en-US" altLang="ko-KR" sz="1200" spc="30" noProof="0" dirty="0">
                          <a:latin typeface="맑은 고딕" panose="020B0503020000020004" pitchFamily="50" charset="-127"/>
                          <a:ea typeface="맑은 고딕" panose="020B0503020000020004" pitchFamily="50" charset="-127"/>
                        </a:rPr>
                        <a:t>,</a:t>
                      </a:r>
                      <a:r>
                        <a:rPr lang="ko-KR" altLang="en-US" sz="1200" spc="30" noProof="0" dirty="0">
                          <a:latin typeface="맑은 고딕" panose="020B0503020000020004" pitchFamily="50" charset="-127"/>
                          <a:ea typeface="맑은 고딕" panose="020B0503020000020004" pitchFamily="50" charset="-127"/>
                        </a:rPr>
                        <a:t> 취소 약</a:t>
                      </a:r>
                      <a:r>
                        <a:rPr lang="en-US" altLang="ko-KR" sz="1200" spc="30" noProof="0" dirty="0">
                          <a:latin typeface="맑은 고딕" panose="020B0503020000020004" pitchFamily="50" charset="-127"/>
                          <a:ea typeface="맑은 고딕" panose="020B0503020000020004" pitchFamily="50" charset="-127"/>
                        </a:rPr>
                        <a:t>7.5</a:t>
                      </a:r>
                      <a:r>
                        <a:rPr lang="ko-KR" altLang="en-US" sz="1200" spc="30" noProof="0" dirty="0" err="1">
                          <a:latin typeface="맑은 고딕" panose="020B0503020000020004" pitchFamily="50" charset="-127"/>
                          <a:ea typeface="맑은 고딕" panose="020B0503020000020004" pitchFamily="50" charset="-127"/>
                        </a:rPr>
                        <a:t>만건</a:t>
                      </a:r>
                      <a:r>
                        <a:rPr lang="en-US" altLang="ko-KR" sz="1200" spc="30" noProof="0" dirty="0">
                          <a:latin typeface="맑은 고딕" panose="020B0503020000020004" pitchFamily="50" charset="-127"/>
                          <a:ea typeface="맑은 고딕" panose="020B0503020000020004" pitchFamily="50" charset="-127"/>
                        </a:rPr>
                        <a:t>,</a:t>
                      </a:r>
                      <a:r>
                        <a:rPr lang="ko-KR" altLang="en-US" sz="1200" spc="30" noProof="0" dirty="0">
                          <a:latin typeface="맑은 고딕" panose="020B0503020000020004" pitchFamily="50" charset="-127"/>
                          <a:ea typeface="맑은 고딕" panose="020B0503020000020004" pitchFamily="50" charset="-127"/>
                        </a:rPr>
                        <a:t> 사고 </a:t>
                      </a:r>
                      <a:r>
                        <a:rPr lang="en-US" altLang="ko-KR" sz="1200" spc="30" noProof="0" dirty="0">
                          <a:latin typeface="맑은 고딕" panose="020B0503020000020004" pitchFamily="50" charset="-127"/>
                          <a:ea typeface="맑은 고딕" panose="020B0503020000020004" pitchFamily="50" charset="-127"/>
                        </a:rPr>
                        <a:t>2</a:t>
                      </a:r>
                      <a:r>
                        <a:rPr lang="ko-KR" altLang="en-US" sz="1200" spc="30" noProof="0" dirty="0">
                          <a:latin typeface="맑은 고딕" panose="020B0503020000020004" pitchFamily="50" charset="-127"/>
                          <a:ea typeface="맑은 고딕" panose="020B0503020000020004" pitchFamily="50" charset="-127"/>
                        </a:rPr>
                        <a:t>건</a:t>
                      </a:r>
                      <a:r>
                        <a:rPr lang="en-US" altLang="ko-KR" sz="1200" spc="30" noProof="0" dirty="0">
                          <a:latin typeface="맑은 고딕" panose="020B0503020000020004" pitchFamily="50" charset="-127"/>
                          <a:ea typeface="맑은 고딕" panose="020B0503020000020004" pitchFamily="50" charset="-127"/>
                        </a:rPr>
                        <a:t>, </a:t>
                      </a:r>
                      <a:r>
                        <a:rPr lang="ko-KR" altLang="en-US" sz="1200" spc="30" noProof="0" dirty="0">
                          <a:latin typeface="맑은 고딕" panose="020B0503020000020004" pitchFamily="50" charset="-127"/>
                          <a:ea typeface="맑은 고딕" panose="020B0503020000020004" pitchFamily="50" charset="-127"/>
                        </a:rPr>
                        <a:t>문의 </a:t>
                      </a:r>
                      <a:r>
                        <a:rPr lang="en-US" altLang="ko-KR" sz="1200" spc="30" noProof="0" dirty="0">
                          <a:latin typeface="맑은 고딕" panose="020B0503020000020004" pitchFamily="50" charset="-127"/>
                          <a:ea typeface="맑은 고딕" panose="020B0503020000020004" pitchFamily="50" charset="-127"/>
                        </a:rPr>
                        <a:t>2</a:t>
                      </a:r>
                      <a:r>
                        <a:rPr lang="ko-KR" altLang="en-US" sz="1200" spc="30" noProof="0" dirty="0">
                          <a:latin typeface="맑은 고딕" panose="020B0503020000020004" pitchFamily="50" charset="-127"/>
                          <a:ea typeface="맑은 고딕" panose="020B0503020000020004" pitchFamily="50" charset="-127"/>
                        </a:rPr>
                        <a:t>건을 나타냄</a:t>
                      </a:r>
                      <a:endParaRPr lang="en-US" altLang="ko-KR" sz="1200" spc="30" noProof="0" dirty="0">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200" spc="30" noProof="0" dirty="0">
                        <a:latin typeface="맑은 고딕" panose="020B0503020000020004" pitchFamily="50" charset="-127"/>
                        <a:ea typeface="맑은 고딕" panose="020B0503020000020004" pitchFamily="50" charset="-127"/>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맑은 고딕" panose="020B0503020000020004" pitchFamily="50" charset="-127"/>
                        </a:rPr>
                        <a:t>배달 요인 분석이 목적이기 때문에 완료 처리된 배달의 경우에 한정하여 분석 진행</a:t>
                      </a:r>
                      <a:endParaRPr lang="en-US" altLang="ko-KR" sz="1200" spc="30" noProof="0" dirty="0">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sp>
        <p:nvSpPr>
          <p:cNvPr id="5" name="제목 5">
            <a:extLst>
              <a:ext uri="{FF2B5EF4-FFF2-40B4-BE49-F238E27FC236}">
                <a16:creationId xmlns:a16="http://schemas.microsoft.com/office/drawing/2014/main" id="{E2DB7B5F-BD31-4B29-9DD5-BB7DFF13E216}"/>
              </a:ext>
            </a:extLst>
          </p:cNvPr>
          <p:cNvSpPr txBox="1">
            <a:spLocks/>
          </p:cNvSpPr>
          <p:nvPr/>
        </p:nvSpPr>
        <p:spPr>
          <a:xfrm>
            <a:off x="341049" y="675546"/>
            <a:ext cx="3258843"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2 I </a:t>
            </a:r>
            <a:r>
              <a:rPr lang="ko-KR" altLang="en-US" sz="1400" dirty="0">
                <a:latin typeface="나눔스퀘어 Light" panose="020B0600000101010101" pitchFamily="50" charset="-127"/>
                <a:ea typeface="나눔스퀘어 Light" panose="020B0600000101010101" pitchFamily="50" charset="-127"/>
              </a:rPr>
              <a:t>시계열과 배달 건수 분석</a:t>
            </a:r>
          </a:p>
        </p:txBody>
      </p:sp>
      <p:sp>
        <p:nvSpPr>
          <p:cNvPr id="6" name="제목 5">
            <a:extLst>
              <a:ext uri="{FF2B5EF4-FFF2-40B4-BE49-F238E27FC236}">
                <a16:creationId xmlns:a16="http://schemas.microsoft.com/office/drawing/2014/main" id="{CB6F5CBD-4E71-42DF-9D82-929214E97527}"/>
              </a:ext>
            </a:extLst>
          </p:cNvPr>
          <p:cNvSpPr txBox="1">
            <a:spLocks/>
          </p:cNvSpPr>
          <p:nvPr/>
        </p:nvSpPr>
        <p:spPr>
          <a:xfrm>
            <a:off x="333242" y="961146"/>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a:t>
            </a:r>
            <a:r>
              <a:rPr lang="en-US" altLang="ko-KR" sz="2400" dirty="0">
                <a:latin typeface="나눔스퀘어 ExtraBold" panose="020B0600000101010101" pitchFamily="50" charset="-127"/>
                <a:ea typeface="나눔스퀘어 ExtraBold" panose="020B0600000101010101" pitchFamily="50" charset="-127"/>
              </a:rPr>
              <a:t> </a:t>
            </a:r>
            <a:r>
              <a:rPr lang="ko-KR" altLang="en-US" sz="2400" dirty="0">
                <a:latin typeface="나눔스퀘어 ExtraBold" panose="020B0600000101010101" pitchFamily="50" charset="-127"/>
                <a:ea typeface="나눔스퀘어 ExtraBold" panose="020B0600000101010101" pitchFamily="50" charset="-127"/>
              </a:rPr>
              <a:t>배달 요청 </a:t>
            </a:r>
            <a:r>
              <a:rPr lang="ko-KR" altLang="en-US" sz="2400" dirty="0" err="1">
                <a:latin typeface="나눔스퀘어 ExtraBold" panose="020B0600000101010101" pitchFamily="50" charset="-127"/>
                <a:ea typeface="나눔스퀘어 ExtraBold" panose="020B0600000101010101" pitchFamily="50" charset="-127"/>
              </a:rPr>
              <a:t>상태값</a:t>
            </a:r>
            <a:endParaRPr lang="ko-KR" altLang="en-US" sz="2400" dirty="0">
              <a:latin typeface="나눔스퀘어 ExtraBold" panose="020B0600000101010101" pitchFamily="50" charset="-127"/>
              <a:ea typeface="나눔스퀘어 ExtraBold" panose="020B0600000101010101" pitchFamily="50" charset="-127"/>
            </a:endParaRPr>
          </a:p>
        </p:txBody>
      </p:sp>
      <p:pic>
        <p:nvPicPr>
          <p:cNvPr id="8" name="그림 7">
            <a:extLst>
              <a:ext uri="{FF2B5EF4-FFF2-40B4-BE49-F238E27FC236}">
                <a16:creationId xmlns:a16="http://schemas.microsoft.com/office/drawing/2014/main" id="{B4C60554-DF47-4F0C-AB67-F70C6B0290BF}"/>
              </a:ext>
            </a:extLst>
          </p:cNvPr>
          <p:cNvPicPr>
            <a:picLocks noChangeAspect="1"/>
          </p:cNvPicPr>
          <p:nvPr/>
        </p:nvPicPr>
        <p:blipFill>
          <a:blip r:embed="rId2"/>
          <a:stretch>
            <a:fillRect/>
          </a:stretch>
        </p:blipFill>
        <p:spPr>
          <a:xfrm>
            <a:off x="445816" y="1441716"/>
            <a:ext cx="7611888" cy="3178779"/>
          </a:xfrm>
          <a:prstGeom prst="rect">
            <a:avLst/>
          </a:prstGeom>
        </p:spPr>
      </p:pic>
    </p:spTree>
    <p:extLst>
      <p:ext uri="{BB962C8B-B14F-4D97-AF65-F5344CB8AC3E}">
        <p14:creationId xmlns:p14="http://schemas.microsoft.com/office/powerpoint/2010/main" val="3034179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F2656734-9151-4DEE-8B38-2086A549D8EE}"/>
              </a:ext>
            </a:extLst>
          </p:cNvPr>
          <p:cNvSpPr>
            <a:spLocks noGrp="1"/>
          </p:cNvSpPr>
          <p:nvPr>
            <p:ph type="sldNum" sz="quarter" idx="12"/>
          </p:nvPr>
        </p:nvSpPr>
        <p:spPr/>
        <p:txBody>
          <a:bodyPr/>
          <a:lstStyle/>
          <a:p>
            <a:fld id="{3ABC768E-094C-1348-9D29-2163BD33EBDB}" type="slidenum">
              <a:rPr kumimoji="1" lang="ko-KR" altLang="en-US" smtClean="0"/>
              <a:pPr/>
              <a:t>8</a:t>
            </a:fld>
            <a:endParaRPr kumimoji="1" lang="ko-KR" altLang="en-US" dirty="0"/>
          </a:p>
        </p:txBody>
      </p:sp>
      <p:graphicFrame>
        <p:nvGraphicFramePr>
          <p:cNvPr id="3" name="표 2">
            <a:extLst>
              <a:ext uri="{FF2B5EF4-FFF2-40B4-BE49-F238E27FC236}">
                <a16:creationId xmlns:a16="http://schemas.microsoft.com/office/drawing/2014/main" id="{C8D3E549-B789-4297-9B53-5F20C7807B28}"/>
              </a:ext>
            </a:extLst>
          </p:cNvPr>
          <p:cNvGraphicFramePr>
            <a:graphicFrameLocks noGrp="1"/>
          </p:cNvGraphicFramePr>
          <p:nvPr>
            <p:extLst>
              <p:ext uri="{D42A27DB-BD31-4B8C-83A1-F6EECF244321}">
                <p14:modId xmlns:p14="http://schemas.microsoft.com/office/powerpoint/2010/main" val="689077209"/>
              </p:ext>
            </p:extLst>
          </p:nvPr>
        </p:nvGraphicFramePr>
        <p:xfrm>
          <a:off x="1085346" y="4683606"/>
          <a:ext cx="6655006" cy="1604663"/>
        </p:xfrm>
        <a:graphic>
          <a:graphicData uri="http://schemas.openxmlformats.org/drawingml/2006/table">
            <a:tbl>
              <a:tblPr>
                <a:tableStyleId>{5C22544A-7EE6-4342-B048-85BDC9FD1C3A}</a:tableStyleId>
              </a:tblPr>
              <a:tblGrid>
                <a:gridCol w="6655006">
                  <a:extLst>
                    <a:ext uri="{9D8B030D-6E8A-4147-A177-3AD203B41FA5}">
                      <a16:colId xmlns:a16="http://schemas.microsoft.com/office/drawing/2014/main" val="493813631"/>
                    </a:ext>
                  </a:extLst>
                </a:gridCol>
              </a:tblGrid>
              <a:tr h="302978">
                <a:tc>
                  <a:txBody>
                    <a:bodyPr/>
                    <a:lstStyle/>
                    <a:p>
                      <a:pPr rtl="0"/>
                      <a:r>
                        <a:rPr lang="ko-KR" altLang="en-US" sz="1600" b="1" noProof="0" dirty="0">
                          <a:solidFill>
                            <a:schemeClr val="tx1"/>
                          </a:solidFill>
                          <a:latin typeface="맑은 고딕" panose="020B0503020000020004" pitchFamily="50" charset="-127"/>
                          <a:ea typeface="맑은 고딕" panose="020B0503020000020004" pitchFamily="50" charset="-127"/>
                        </a:rPr>
                        <a:t>월에 따라 배달 건수의 차이가 있을까</a:t>
                      </a:r>
                      <a:r>
                        <a:rPr lang="en-US" altLang="ko-KR" sz="1600" b="1" noProof="0" dirty="0">
                          <a:solidFill>
                            <a:schemeClr val="tx1"/>
                          </a:solidFill>
                          <a:latin typeface="맑은 고딕" panose="020B0503020000020004" pitchFamily="50" charset="-127"/>
                          <a:ea typeface="맑은 고딕" panose="020B0503020000020004" pitchFamily="50" charset="-127"/>
                        </a:rPr>
                        <a:t>?</a:t>
                      </a:r>
                      <a:endParaRPr lang="ko-KR" altLang="en-US" sz="1600" b="1" noProof="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FC3B6"/>
                    </a:solidFill>
                  </a:tcPr>
                </a:tc>
                <a:extLst>
                  <a:ext uri="{0D108BD9-81ED-4DB2-BD59-A6C34878D82A}">
                    <a16:rowId xmlns:a16="http://schemas.microsoft.com/office/drawing/2014/main" val="2570369641"/>
                  </a:ext>
                </a:extLst>
              </a:tr>
              <a:tr h="1269383">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ko-KR" sz="1200" spc="30" noProof="0" dirty="0">
                          <a:latin typeface="맑은 고딕" panose="020B0503020000020004" pitchFamily="50" charset="-127"/>
                          <a:ea typeface="맑은 고딕" panose="020B0503020000020004" pitchFamily="50" charset="-127"/>
                        </a:rPr>
                        <a:t>Covid19</a:t>
                      </a:r>
                      <a:r>
                        <a:rPr lang="ko-KR" altLang="en-US" sz="1200" spc="30" noProof="0" dirty="0">
                          <a:latin typeface="맑은 고딕" panose="020B0503020000020004" pitchFamily="50" charset="-127"/>
                          <a:ea typeface="맑은 고딕" panose="020B0503020000020004" pitchFamily="50" charset="-127"/>
                        </a:rPr>
                        <a:t> 이전</a:t>
                      </a:r>
                      <a:r>
                        <a:rPr lang="en-US" altLang="ko-KR" sz="1200" spc="30" noProof="0" dirty="0">
                          <a:latin typeface="맑은 고딕" panose="020B0503020000020004" pitchFamily="50" charset="-127"/>
                          <a:ea typeface="맑은 고딕" panose="020B0503020000020004" pitchFamily="50" charset="-127"/>
                        </a:rPr>
                        <a:t>(12</a:t>
                      </a:r>
                      <a:r>
                        <a:rPr lang="ko-KR" altLang="en-US" sz="1200" spc="30" noProof="0" dirty="0">
                          <a:latin typeface="맑은 고딕" panose="020B0503020000020004" pitchFamily="50" charset="-127"/>
                          <a:ea typeface="맑은 고딕" panose="020B0503020000020004" pitchFamily="50" charset="-127"/>
                        </a:rPr>
                        <a:t>월</a:t>
                      </a:r>
                      <a:r>
                        <a:rPr lang="en-US" altLang="ko-KR" sz="1200" spc="30" noProof="0" dirty="0">
                          <a:latin typeface="맑은 고딕" panose="020B0503020000020004" pitchFamily="50" charset="-127"/>
                          <a:ea typeface="맑은 고딕" panose="020B0503020000020004" pitchFamily="50" charset="-127"/>
                        </a:rPr>
                        <a:t>,1</a:t>
                      </a:r>
                      <a:r>
                        <a:rPr lang="ko-KR" altLang="en-US" sz="1200" spc="30" noProof="0" dirty="0">
                          <a:latin typeface="맑은 고딕" panose="020B0503020000020004" pitchFamily="50" charset="-127"/>
                          <a:ea typeface="맑은 고딕" panose="020B0503020000020004" pitchFamily="50" charset="-127"/>
                        </a:rPr>
                        <a:t>월</a:t>
                      </a:r>
                      <a:r>
                        <a:rPr lang="en-US" altLang="ko-KR" sz="1200" spc="30" noProof="0" dirty="0">
                          <a:latin typeface="맑은 고딕" panose="020B0503020000020004" pitchFamily="50" charset="-127"/>
                          <a:ea typeface="맑은 고딕" panose="020B0503020000020004" pitchFamily="50" charset="-127"/>
                        </a:rPr>
                        <a:t>)</a:t>
                      </a:r>
                      <a:r>
                        <a:rPr lang="ko-KR" altLang="en-US" sz="1200" spc="30" noProof="0" dirty="0">
                          <a:latin typeface="맑은 고딕" panose="020B0503020000020004" pitchFamily="50" charset="-127"/>
                          <a:ea typeface="맑은 고딕" panose="020B0503020000020004" pitchFamily="50" charset="-127"/>
                        </a:rPr>
                        <a:t>에 비해 </a:t>
                      </a:r>
                      <a:r>
                        <a:rPr lang="en-US" altLang="ko-KR" sz="1200" spc="30" noProof="0" dirty="0">
                          <a:latin typeface="맑은 고딕" panose="020B0503020000020004" pitchFamily="50" charset="-127"/>
                          <a:ea typeface="맑은 고딕" panose="020B0503020000020004" pitchFamily="50" charset="-127"/>
                        </a:rPr>
                        <a:t>Covid19 </a:t>
                      </a:r>
                      <a:r>
                        <a:rPr lang="ko-KR" altLang="en-US" sz="1200" spc="30" noProof="0" dirty="0">
                          <a:latin typeface="맑은 고딕" panose="020B0503020000020004" pitchFamily="50" charset="-127"/>
                          <a:ea typeface="맑은 고딕" panose="020B0503020000020004" pitchFamily="50" charset="-127"/>
                        </a:rPr>
                        <a:t>발병 이후</a:t>
                      </a:r>
                      <a:r>
                        <a:rPr lang="en-US" altLang="ko-KR" sz="1200" spc="30" noProof="0" dirty="0">
                          <a:latin typeface="맑은 고딕" panose="020B0503020000020004" pitchFamily="50" charset="-127"/>
                          <a:ea typeface="맑은 고딕" panose="020B0503020000020004" pitchFamily="50" charset="-127"/>
                        </a:rPr>
                        <a:t>(1</a:t>
                      </a:r>
                      <a:r>
                        <a:rPr lang="ko-KR" altLang="en-US" sz="1200" spc="30" noProof="0" dirty="0">
                          <a:latin typeface="맑은 고딕" panose="020B0503020000020004" pitchFamily="50" charset="-127"/>
                          <a:ea typeface="맑은 고딕" panose="020B0503020000020004" pitchFamily="50" charset="-127"/>
                        </a:rPr>
                        <a:t>월 </a:t>
                      </a:r>
                      <a:r>
                        <a:rPr lang="en-US" altLang="ko-KR" sz="1200" spc="30" noProof="0" dirty="0">
                          <a:latin typeface="맑은 고딕" panose="020B0503020000020004" pitchFamily="50" charset="-127"/>
                          <a:ea typeface="맑은 고딕" panose="020B0503020000020004" pitchFamily="50" charset="-127"/>
                        </a:rPr>
                        <a:t>20</a:t>
                      </a:r>
                      <a:r>
                        <a:rPr lang="ko-KR" altLang="en-US" sz="1200" spc="30" noProof="0" dirty="0">
                          <a:latin typeface="맑은 고딕" panose="020B0503020000020004" pitchFamily="50" charset="-127"/>
                          <a:ea typeface="맑은 고딕" panose="020B0503020000020004" pitchFamily="50" charset="-127"/>
                        </a:rPr>
                        <a:t>일 이후</a:t>
                      </a:r>
                      <a:r>
                        <a:rPr lang="en-US" altLang="ko-KR" sz="1200" spc="30" noProof="0" dirty="0">
                          <a:latin typeface="맑은 고딕" panose="020B0503020000020004" pitchFamily="50" charset="-127"/>
                          <a:ea typeface="맑은 고딕" panose="020B0503020000020004" pitchFamily="50" charset="-127"/>
                        </a:rPr>
                        <a:t>) </a:t>
                      </a:r>
                      <a:r>
                        <a:rPr lang="ko-KR" altLang="en-US" sz="1200" spc="30" noProof="0" dirty="0">
                          <a:latin typeface="맑은 고딕" panose="020B0503020000020004" pitchFamily="50" charset="-127"/>
                          <a:ea typeface="맑은 고딕" panose="020B0503020000020004" pitchFamily="50" charset="-127"/>
                        </a:rPr>
                        <a:t>배달 건수가 증가</a:t>
                      </a:r>
                      <a:endParaRPr lang="en-US" altLang="ko-KR" sz="1200" spc="30" noProof="0" dirty="0">
                        <a:latin typeface="맑은 고딕" panose="020B0503020000020004" pitchFamily="50" charset="-127"/>
                        <a:ea typeface="맑은 고딕" panose="020B0503020000020004" pitchFamily="50" charset="-127"/>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ltLang="ko-KR" sz="1200" spc="30" noProof="0" dirty="0">
                        <a:latin typeface="맑은 고딕" panose="020B0503020000020004" pitchFamily="50" charset="-127"/>
                        <a:ea typeface="맑은 고딕" panose="020B0503020000020004" pitchFamily="50" charset="-127"/>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맑은 고딕" panose="020B0503020000020004" pitchFamily="50" charset="-127"/>
                        </a:rPr>
                        <a:t>월별로 증가한 배달 건수의 원인이 </a:t>
                      </a:r>
                      <a:r>
                        <a:rPr lang="en-US" altLang="ko-KR" sz="1200" spc="30" noProof="0" dirty="0">
                          <a:latin typeface="맑은 고딕" panose="020B0503020000020004" pitchFamily="50" charset="-127"/>
                          <a:ea typeface="맑은 고딕" panose="020B0503020000020004" pitchFamily="50" charset="-127"/>
                        </a:rPr>
                        <a:t>Covid19 </a:t>
                      </a:r>
                      <a:r>
                        <a:rPr lang="ko-KR" altLang="en-US" sz="1200" spc="30" noProof="0" dirty="0">
                          <a:latin typeface="맑은 고딕" panose="020B0503020000020004" pitchFamily="50" charset="-127"/>
                          <a:ea typeface="맑은 고딕" panose="020B0503020000020004" pitchFamily="50" charset="-127"/>
                        </a:rPr>
                        <a:t>때문인지</a:t>
                      </a:r>
                      <a:r>
                        <a:rPr lang="en-US" altLang="ko-KR" sz="1200" spc="30" noProof="0" dirty="0">
                          <a:latin typeface="맑은 고딕" panose="020B0503020000020004" pitchFamily="50" charset="-127"/>
                          <a:ea typeface="맑은 고딕" panose="020B0503020000020004" pitchFamily="50" charset="-127"/>
                        </a:rPr>
                        <a:t>, </a:t>
                      </a:r>
                      <a:r>
                        <a:rPr lang="ko-KR" altLang="en-US" sz="1200" spc="30" noProof="0" dirty="0">
                          <a:latin typeface="맑은 고딕" panose="020B0503020000020004" pitchFamily="50" charset="-127"/>
                          <a:ea typeface="맑은 고딕" panose="020B0503020000020004" pitchFamily="50" charset="-127"/>
                        </a:rPr>
                        <a:t>월별 상황에 따른 건지 불확실하여 추가적인 분석 필요</a:t>
                      </a: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sp>
        <p:nvSpPr>
          <p:cNvPr id="5" name="제목 5">
            <a:extLst>
              <a:ext uri="{FF2B5EF4-FFF2-40B4-BE49-F238E27FC236}">
                <a16:creationId xmlns:a16="http://schemas.microsoft.com/office/drawing/2014/main" id="{E2DB7B5F-BD31-4B29-9DD5-BB7DFF13E216}"/>
              </a:ext>
            </a:extLst>
          </p:cNvPr>
          <p:cNvSpPr txBox="1">
            <a:spLocks/>
          </p:cNvSpPr>
          <p:nvPr/>
        </p:nvSpPr>
        <p:spPr>
          <a:xfrm>
            <a:off x="341049" y="675546"/>
            <a:ext cx="3258843"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2 I </a:t>
            </a:r>
            <a:r>
              <a:rPr lang="ko-KR" altLang="en-US" sz="1400" dirty="0">
                <a:latin typeface="나눔스퀘어 Light" panose="020B0600000101010101" pitchFamily="50" charset="-127"/>
                <a:ea typeface="나눔스퀘어 Light" panose="020B0600000101010101" pitchFamily="50" charset="-127"/>
              </a:rPr>
              <a:t>시계열과 배달 건수 분석</a:t>
            </a:r>
          </a:p>
        </p:txBody>
      </p:sp>
      <p:sp>
        <p:nvSpPr>
          <p:cNvPr id="6" name="제목 5">
            <a:extLst>
              <a:ext uri="{FF2B5EF4-FFF2-40B4-BE49-F238E27FC236}">
                <a16:creationId xmlns:a16="http://schemas.microsoft.com/office/drawing/2014/main" id="{CB6F5CBD-4E71-42DF-9D82-929214E97527}"/>
              </a:ext>
            </a:extLst>
          </p:cNvPr>
          <p:cNvSpPr txBox="1">
            <a:spLocks/>
          </p:cNvSpPr>
          <p:nvPr/>
        </p:nvSpPr>
        <p:spPr>
          <a:xfrm>
            <a:off x="333242" y="961146"/>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a:t>
            </a:r>
            <a:r>
              <a:rPr lang="en-US" altLang="ko-KR" sz="2400" dirty="0">
                <a:latin typeface="나눔스퀘어 ExtraBold" panose="020B0600000101010101" pitchFamily="50" charset="-127"/>
                <a:ea typeface="나눔스퀘어 ExtraBold" panose="020B0600000101010101" pitchFamily="50" charset="-127"/>
              </a:rPr>
              <a:t> </a:t>
            </a:r>
            <a:r>
              <a:rPr lang="ko-KR" altLang="en-US" sz="2400" dirty="0">
                <a:latin typeface="나눔스퀘어 ExtraBold" panose="020B0600000101010101" pitchFamily="50" charset="-127"/>
                <a:ea typeface="나눔스퀘어 ExtraBold" panose="020B0600000101010101" pitchFamily="50" charset="-127"/>
              </a:rPr>
              <a:t>월별 배달 건수</a:t>
            </a:r>
          </a:p>
        </p:txBody>
      </p:sp>
      <p:pic>
        <p:nvPicPr>
          <p:cNvPr id="7" name="그림 6">
            <a:extLst>
              <a:ext uri="{FF2B5EF4-FFF2-40B4-BE49-F238E27FC236}">
                <a16:creationId xmlns:a16="http://schemas.microsoft.com/office/drawing/2014/main" id="{EDB4D960-7283-4AC5-B86D-D667DC8BC8A6}"/>
              </a:ext>
            </a:extLst>
          </p:cNvPr>
          <p:cNvPicPr>
            <a:picLocks noChangeAspect="1"/>
          </p:cNvPicPr>
          <p:nvPr/>
        </p:nvPicPr>
        <p:blipFill>
          <a:blip r:embed="rId2"/>
          <a:stretch>
            <a:fillRect/>
          </a:stretch>
        </p:blipFill>
        <p:spPr>
          <a:xfrm>
            <a:off x="767044" y="1349150"/>
            <a:ext cx="7149532" cy="3351805"/>
          </a:xfrm>
          <a:prstGeom prst="rect">
            <a:avLst/>
          </a:prstGeom>
        </p:spPr>
      </p:pic>
    </p:spTree>
    <p:extLst>
      <p:ext uri="{BB962C8B-B14F-4D97-AF65-F5344CB8AC3E}">
        <p14:creationId xmlns:p14="http://schemas.microsoft.com/office/powerpoint/2010/main" val="560252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B9771DD3-10CE-4C3A-9A39-6E87DAC131DA}"/>
              </a:ext>
            </a:extLst>
          </p:cNvPr>
          <p:cNvPicPr>
            <a:picLocks noChangeAspect="1"/>
          </p:cNvPicPr>
          <p:nvPr/>
        </p:nvPicPr>
        <p:blipFill>
          <a:blip r:embed="rId2"/>
          <a:stretch>
            <a:fillRect/>
          </a:stretch>
        </p:blipFill>
        <p:spPr>
          <a:xfrm>
            <a:off x="467812" y="1222338"/>
            <a:ext cx="7611888" cy="3908207"/>
          </a:xfrm>
          <a:prstGeom prst="rect">
            <a:avLst/>
          </a:prstGeom>
        </p:spPr>
      </p:pic>
      <p:sp>
        <p:nvSpPr>
          <p:cNvPr id="2" name="슬라이드 번호 개체 틀 1">
            <a:extLst>
              <a:ext uri="{FF2B5EF4-FFF2-40B4-BE49-F238E27FC236}">
                <a16:creationId xmlns:a16="http://schemas.microsoft.com/office/drawing/2014/main" id="{F2656734-9151-4DEE-8B38-2086A549D8EE}"/>
              </a:ext>
            </a:extLst>
          </p:cNvPr>
          <p:cNvSpPr>
            <a:spLocks noGrp="1"/>
          </p:cNvSpPr>
          <p:nvPr>
            <p:ph type="sldNum" sz="quarter" idx="12"/>
          </p:nvPr>
        </p:nvSpPr>
        <p:spPr/>
        <p:txBody>
          <a:bodyPr/>
          <a:lstStyle/>
          <a:p>
            <a:fld id="{3ABC768E-094C-1348-9D29-2163BD33EBDB}" type="slidenum">
              <a:rPr kumimoji="1" lang="ko-KR" altLang="en-US" smtClean="0"/>
              <a:pPr/>
              <a:t>9</a:t>
            </a:fld>
            <a:endParaRPr kumimoji="1" lang="ko-KR" altLang="en-US" dirty="0"/>
          </a:p>
        </p:txBody>
      </p:sp>
      <p:graphicFrame>
        <p:nvGraphicFramePr>
          <p:cNvPr id="3" name="표 2">
            <a:extLst>
              <a:ext uri="{FF2B5EF4-FFF2-40B4-BE49-F238E27FC236}">
                <a16:creationId xmlns:a16="http://schemas.microsoft.com/office/drawing/2014/main" id="{C8D3E549-B789-4297-9B53-5F20C7807B28}"/>
              </a:ext>
            </a:extLst>
          </p:cNvPr>
          <p:cNvGraphicFramePr>
            <a:graphicFrameLocks noGrp="1"/>
          </p:cNvGraphicFramePr>
          <p:nvPr>
            <p:extLst>
              <p:ext uri="{D42A27DB-BD31-4B8C-83A1-F6EECF244321}">
                <p14:modId xmlns:p14="http://schemas.microsoft.com/office/powerpoint/2010/main" val="1911343010"/>
              </p:ext>
            </p:extLst>
          </p:nvPr>
        </p:nvGraphicFramePr>
        <p:xfrm>
          <a:off x="907948" y="5130545"/>
          <a:ext cx="6940416" cy="1536136"/>
        </p:xfrm>
        <a:graphic>
          <a:graphicData uri="http://schemas.openxmlformats.org/drawingml/2006/table">
            <a:tbl>
              <a:tblPr>
                <a:tableStyleId>{5C22544A-7EE6-4342-B048-85BDC9FD1C3A}</a:tableStyleId>
              </a:tblPr>
              <a:tblGrid>
                <a:gridCol w="6940416">
                  <a:extLst>
                    <a:ext uri="{9D8B030D-6E8A-4147-A177-3AD203B41FA5}">
                      <a16:colId xmlns:a16="http://schemas.microsoft.com/office/drawing/2014/main" val="493813631"/>
                    </a:ext>
                  </a:extLst>
                </a:gridCol>
              </a:tblGrid>
              <a:tr h="300321">
                <a:tc>
                  <a:txBody>
                    <a:bodyPr/>
                    <a:lstStyle/>
                    <a:p>
                      <a:pPr rtl="0"/>
                      <a:r>
                        <a:rPr lang="ko-KR" altLang="en-US" sz="1600" b="1" noProof="0" dirty="0">
                          <a:solidFill>
                            <a:schemeClr val="tx1"/>
                          </a:solidFill>
                          <a:latin typeface="맑은 고딕" panose="020B0503020000020004" pitchFamily="50" charset="-127"/>
                          <a:ea typeface="맑은 고딕" panose="020B0503020000020004" pitchFamily="50" charset="-127"/>
                        </a:rPr>
                        <a:t>요일에 따른 배달 건수의 차이가 있을까</a:t>
                      </a:r>
                      <a:r>
                        <a:rPr lang="en-US" altLang="ko-KR" sz="1600" b="1" noProof="0" dirty="0">
                          <a:solidFill>
                            <a:schemeClr val="tx1"/>
                          </a:solidFill>
                          <a:latin typeface="맑은 고딕" panose="020B0503020000020004" pitchFamily="50" charset="-127"/>
                          <a:ea typeface="맑은 고딕" panose="020B0503020000020004" pitchFamily="50" charset="-127"/>
                        </a:rPr>
                        <a:t>?</a:t>
                      </a:r>
                      <a:endParaRPr lang="ko-KR" altLang="en-US" sz="1600" b="1" noProof="0" dirty="0">
                        <a:solidFill>
                          <a:schemeClr val="tx1"/>
                        </a:solidFill>
                        <a:latin typeface="맑은 고딕" panose="020B0503020000020004" pitchFamily="50" charset="-127"/>
                        <a:ea typeface="맑은 고딕" panose="020B0503020000020004" pitchFamily="50" charset="-12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FC3B6"/>
                    </a:solidFill>
                  </a:tcPr>
                </a:tc>
                <a:extLst>
                  <a:ext uri="{0D108BD9-81ED-4DB2-BD59-A6C34878D82A}">
                    <a16:rowId xmlns:a16="http://schemas.microsoft.com/office/drawing/2014/main" val="2570369641"/>
                  </a:ext>
                </a:extLst>
              </a:tr>
              <a:tr h="1200856">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맑은 고딕" panose="020B0503020000020004" pitchFamily="50" charset="-127"/>
                        </a:rPr>
                        <a:t>월요일이 제일 배달 건수가 적고 주말과 연계되는 금요일</a:t>
                      </a:r>
                      <a:r>
                        <a:rPr lang="en-US" altLang="ko-KR" sz="1200" spc="30" noProof="0" dirty="0">
                          <a:latin typeface="맑은 고딕" panose="020B0503020000020004" pitchFamily="50" charset="-127"/>
                          <a:ea typeface="맑은 고딕" panose="020B0503020000020004" pitchFamily="50" charset="-127"/>
                        </a:rPr>
                        <a:t>, </a:t>
                      </a:r>
                      <a:r>
                        <a:rPr lang="ko-KR" altLang="en-US" sz="1200" spc="30" noProof="0" dirty="0">
                          <a:latin typeface="맑은 고딕" panose="020B0503020000020004" pitchFamily="50" charset="-127"/>
                          <a:ea typeface="맑은 고딕" panose="020B0503020000020004" pitchFamily="50" charset="-127"/>
                        </a:rPr>
                        <a:t>토요일</a:t>
                      </a:r>
                      <a:r>
                        <a:rPr lang="en-US" altLang="ko-KR" sz="1200" spc="30" noProof="0" dirty="0">
                          <a:latin typeface="맑은 고딕" panose="020B0503020000020004" pitchFamily="50" charset="-127"/>
                          <a:ea typeface="맑은 고딕" panose="020B0503020000020004" pitchFamily="50" charset="-127"/>
                        </a:rPr>
                        <a:t>, </a:t>
                      </a:r>
                      <a:r>
                        <a:rPr lang="ko-KR" altLang="en-US" sz="1200" spc="30" noProof="0" dirty="0">
                          <a:latin typeface="맑은 고딕" panose="020B0503020000020004" pitchFamily="50" charset="-127"/>
                          <a:ea typeface="맑은 고딕" panose="020B0503020000020004" pitchFamily="50" charset="-127"/>
                        </a:rPr>
                        <a:t>일요일에 배달 건수가 가장 많음</a:t>
                      </a:r>
                      <a:endParaRPr lang="en-US" altLang="ko-KR" sz="1200" spc="30" noProof="0" dirty="0">
                        <a:latin typeface="맑은 고딕" panose="020B0503020000020004" pitchFamily="50" charset="-127"/>
                        <a:ea typeface="맑은 고딕" panose="020B0503020000020004" pitchFamily="50" charset="-127"/>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맑은 고딕" panose="020B0503020000020004" pitchFamily="50" charset="-127"/>
                        </a:rPr>
                        <a:t>평일에 직장</a:t>
                      </a:r>
                      <a:r>
                        <a:rPr lang="en-US" altLang="ko-KR" sz="1200" spc="30" noProof="0" dirty="0">
                          <a:latin typeface="맑은 고딕" panose="020B0503020000020004" pitchFamily="50" charset="-127"/>
                          <a:ea typeface="맑은 고딕" panose="020B0503020000020004" pitchFamily="50" charset="-127"/>
                        </a:rPr>
                        <a:t>, </a:t>
                      </a:r>
                      <a:r>
                        <a:rPr lang="ko-KR" altLang="en-US" sz="1200" spc="30" noProof="0" dirty="0">
                          <a:latin typeface="맑은 고딕" panose="020B0503020000020004" pitchFamily="50" charset="-127"/>
                          <a:ea typeface="맑은 고딕" panose="020B0503020000020004" pitchFamily="50" charset="-127"/>
                        </a:rPr>
                        <a:t>학교 등 활동을 하기 때문에 배달 보다는 점심과 저녁에 방문 외식 혹은 </a:t>
                      </a:r>
                      <a:r>
                        <a:rPr lang="ko-KR" altLang="en-US" sz="1200" spc="30" noProof="0" dirty="0" err="1">
                          <a:latin typeface="맑은 고딕" panose="020B0503020000020004" pitchFamily="50" charset="-127"/>
                          <a:ea typeface="맑은 고딕" panose="020B0503020000020004" pitchFamily="50" charset="-127"/>
                        </a:rPr>
                        <a:t>집밥을</a:t>
                      </a:r>
                      <a:r>
                        <a:rPr lang="ko-KR" altLang="en-US" sz="1200" spc="30" noProof="0" dirty="0">
                          <a:latin typeface="맑은 고딕" panose="020B0503020000020004" pitchFamily="50" charset="-127"/>
                          <a:ea typeface="맑은 고딕" panose="020B0503020000020004" pitchFamily="50" charset="-127"/>
                        </a:rPr>
                        <a:t> 먹는 것으로 판단</a:t>
                      </a:r>
                      <a:endParaRPr lang="en-US" altLang="ko-KR" sz="1200" spc="30" noProof="0" dirty="0">
                        <a:latin typeface="맑은 고딕" panose="020B0503020000020004" pitchFamily="50" charset="-127"/>
                        <a:ea typeface="맑은 고딕" panose="020B0503020000020004" pitchFamily="50" charset="-127"/>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ko-KR" altLang="en-US" sz="1200" spc="30" noProof="0" dirty="0">
                          <a:latin typeface="맑은 고딕" panose="020B0503020000020004" pitchFamily="50" charset="-127"/>
                          <a:ea typeface="맑은 고딕" panose="020B0503020000020004" pitchFamily="50" charset="-127"/>
                        </a:rPr>
                        <a:t>주말에는 집에 있는 시간이 많아 배달 외식을</a:t>
                      </a:r>
                      <a:r>
                        <a:rPr lang="en-US" altLang="ko-KR" sz="1200" spc="30" noProof="0" dirty="0">
                          <a:latin typeface="맑은 고딕" panose="020B0503020000020004" pitchFamily="50" charset="-127"/>
                          <a:ea typeface="맑은 고딕" panose="020B0503020000020004" pitchFamily="50" charset="-127"/>
                        </a:rPr>
                        <a:t> </a:t>
                      </a:r>
                      <a:r>
                        <a:rPr lang="ko-KR" altLang="en-US" sz="1200" spc="30" noProof="0" dirty="0">
                          <a:latin typeface="맑은 고딕" panose="020B0503020000020004" pitchFamily="50" charset="-127"/>
                          <a:ea typeface="맑은 고딕" panose="020B0503020000020004" pitchFamily="50" charset="-127"/>
                        </a:rPr>
                        <a:t>하는 경우가 많을 것으로 판단</a:t>
                      </a:r>
                      <a:endParaRPr lang="en-US" altLang="ko-KR" sz="1200" spc="30" noProof="0" dirty="0">
                        <a:latin typeface="맑은 고딕" panose="020B0503020000020004" pitchFamily="50" charset="-127"/>
                        <a:ea typeface="맑은 고딕" panose="020B0503020000020004" pitchFamily="50" charset="-127"/>
                      </a:endParaRPr>
                    </a:p>
                  </a:txBody>
                  <a:tcPr anchor="ctr">
                    <a:lnL w="12700" cmpd="sng">
                      <a:noFill/>
                    </a:lnL>
                    <a:lnR w="12700" cmpd="sng">
                      <a:noFill/>
                    </a:lnR>
                    <a:lnT w="12700" cmpd="sng">
                      <a:noFill/>
                    </a:lnT>
                    <a:lnB w="31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1782274"/>
                  </a:ext>
                </a:extLst>
              </a:tr>
            </a:tbl>
          </a:graphicData>
        </a:graphic>
      </p:graphicFrame>
      <p:sp>
        <p:nvSpPr>
          <p:cNvPr id="5" name="제목 5">
            <a:extLst>
              <a:ext uri="{FF2B5EF4-FFF2-40B4-BE49-F238E27FC236}">
                <a16:creationId xmlns:a16="http://schemas.microsoft.com/office/drawing/2014/main" id="{E2DB7B5F-BD31-4B29-9DD5-BB7DFF13E216}"/>
              </a:ext>
            </a:extLst>
          </p:cNvPr>
          <p:cNvSpPr txBox="1">
            <a:spLocks/>
          </p:cNvSpPr>
          <p:nvPr/>
        </p:nvSpPr>
        <p:spPr>
          <a:xfrm>
            <a:off x="341049" y="675546"/>
            <a:ext cx="3258843" cy="215444"/>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sp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en-US" altLang="ko-KR" sz="1400" dirty="0">
                <a:latin typeface="나눔스퀘어 Light" panose="020B0600000101010101" pitchFamily="50" charset="-127"/>
                <a:ea typeface="나눔스퀘어 Light" panose="020B0600000101010101" pitchFamily="50" charset="-127"/>
              </a:rPr>
              <a:t>PART</a:t>
            </a:r>
            <a:r>
              <a:rPr lang="ko-KR" altLang="en-US" sz="1400" dirty="0">
                <a:latin typeface="나눔스퀘어 Light" panose="020B0600000101010101" pitchFamily="50" charset="-127"/>
                <a:ea typeface="나눔스퀘어 Light" panose="020B0600000101010101" pitchFamily="50" charset="-127"/>
              </a:rPr>
              <a:t> </a:t>
            </a:r>
            <a:r>
              <a:rPr lang="en-US" altLang="ko-KR" sz="1400" dirty="0">
                <a:latin typeface="나눔스퀘어 Light" panose="020B0600000101010101" pitchFamily="50" charset="-127"/>
                <a:ea typeface="나눔스퀘어 Light" panose="020B0600000101010101" pitchFamily="50" charset="-127"/>
              </a:rPr>
              <a:t>2 I </a:t>
            </a:r>
            <a:r>
              <a:rPr lang="ko-KR" altLang="en-US" sz="1400" dirty="0">
                <a:latin typeface="나눔스퀘어 Light" panose="020B0600000101010101" pitchFamily="50" charset="-127"/>
                <a:ea typeface="나눔스퀘어 Light" panose="020B0600000101010101" pitchFamily="50" charset="-127"/>
              </a:rPr>
              <a:t>시계열과 배달 건수 분석</a:t>
            </a:r>
          </a:p>
        </p:txBody>
      </p:sp>
      <p:sp>
        <p:nvSpPr>
          <p:cNvPr id="6" name="제목 5">
            <a:extLst>
              <a:ext uri="{FF2B5EF4-FFF2-40B4-BE49-F238E27FC236}">
                <a16:creationId xmlns:a16="http://schemas.microsoft.com/office/drawing/2014/main" id="{CB6F5CBD-4E71-42DF-9D82-929214E97527}"/>
              </a:ext>
            </a:extLst>
          </p:cNvPr>
          <p:cNvSpPr txBox="1">
            <a:spLocks/>
          </p:cNvSpPr>
          <p:nvPr/>
        </p:nvSpPr>
        <p:spPr>
          <a:xfrm>
            <a:off x="333242" y="961146"/>
            <a:ext cx="7611888" cy="400110"/>
          </a:xfrm>
          <a:prstGeom prst="rect">
            <a:avLst/>
          </a:prstGeom>
          <a:noFill/>
          <a:ln w="6350" algn="ctr">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t" anchorCtr="0">
            <a:normAutofit/>
            <a:scene3d>
              <a:camera prst="orthographicFront"/>
              <a:lightRig rig="threePt" dir="t"/>
            </a:scene3d>
            <a:sp3d>
              <a:bevelT w="0" h="0"/>
              <a:bevelB w="0" h="0"/>
              <a:extrusionClr>
                <a:schemeClr val="tx1"/>
              </a:extrusionClr>
              <a:contourClr>
                <a:schemeClr val="tx1"/>
              </a:contourClr>
            </a:sp3d>
          </a:bodyPr>
          <a:lstStyle>
            <a:lvl1pPr algn="ctr" defTabSz="914229"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latin typeface="나눔스퀘어 ExtraBold" panose="020B0600000101010101" pitchFamily="50" charset="-127"/>
                <a:ea typeface="나눔스퀘어 ExtraBold" panose="020B0600000101010101" pitchFamily="50" charset="-127"/>
              </a:rPr>
              <a:t>▲</a:t>
            </a:r>
            <a:r>
              <a:rPr lang="en-US" altLang="ko-KR" sz="2400" dirty="0">
                <a:latin typeface="나눔스퀘어 ExtraBold" panose="020B0600000101010101" pitchFamily="50" charset="-127"/>
                <a:ea typeface="나눔스퀘어 ExtraBold" panose="020B0600000101010101" pitchFamily="50" charset="-127"/>
              </a:rPr>
              <a:t> </a:t>
            </a:r>
            <a:r>
              <a:rPr lang="ko-KR" altLang="en-US" sz="2400" dirty="0" err="1">
                <a:latin typeface="나눔스퀘어 ExtraBold" panose="020B0600000101010101" pitchFamily="50" charset="-127"/>
                <a:ea typeface="나눔스퀘어 ExtraBold" panose="020B0600000101010101" pitchFamily="50" charset="-127"/>
              </a:rPr>
              <a:t>요일별</a:t>
            </a:r>
            <a:r>
              <a:rPr lang="ko-KR" altLang="en-US" sz="2400" dirty="0">
                <a:latin typeface="나눔스퀘어 ExtraBold" panose="020B0600000101010101" pitchFamily="50" charset="-127"/>
                <a:ea typeface="나눔스퀘어 ExtraBold" panose="020B0600000101010101" pitchFamily="50" charset="-127"/>
              </a:rPr>
              <a:t> 배달 건수</a:t>
            </a:r>
          </a:p>
        </p:txBody>
      </p:sp>
    </p:spTree>
    <p:extLst>
      <p:ext uri="{BB962C8B-B14F-4D97-AF65-F5344CB8AC3E}">
        <p14:creationId xmlns:p14="http://schemas.microsoft.com/office/powerpoint/2010/main" val="2385345782"/>
      </p:ext>
    </p:extLst>
  </p:cSld>
  <p:clrMapOvr>
    <a:masterClrMapping/>
  </p:clrMapOvr>
</p:sld>
</file>

<file path=ppt/theme/theme1.xml><?xml version="1.0" encoding="utf-8"?>
<a:theme xmlns:a="http://schemas.openxmlformats.org/drawingml/2006/main" name="White배경">
  <a:themeElements>
    <a:clrScheme name="사용자 지정 9">
      <a:dk1>
        <a:srgbClr val="000000"/>
      </a:dk1>
      <a:lt1>
        <a:srgbClr val="FFFFFF"/>
      </a:lt1>
      <a:dk2>
        <a:srgbClr val="404040"/>
      </a:dk2>
      <a:lt2>
        <a:srgbClr val="595959"/>
      </a:lt2>
      <a:accent1>
        <a:srgbClr val="FF0000"/>
      </a:accent1>
      <a:accent2>
        <a:srgbClr val="BFBFBF"/>
      </a:accent2>
      <a:accent3>
        <a:srgbClr val="A095A9"/>
      </a:accent3>
      <a:accent4>
        <a:srgbClr val="CCC6D1"/>
      </a:accent4>
      <a:accent5>
        <a:srgbClr val="626262"/>
      </a:accent5>
      <a:accent6>
        <a:srgbClr val="FF5555"/>
      </a:accent6>
      <a:hlink>
        <a:srgbClr val="FFFFFF"/>
      </a:hlink>
      <a:folHlink>
        <a:srgbClr val="FFFFFF"/>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spPr>
      <a:bodyPr wrap="none" lIns="0" tIns="0" rIns="0" bIns="0" rtlCol="0" anchor="ctr" anchorCtr="0">
        <a:spAutoFit/>
      </a:bodyPr>
      <a:lstStyle>
        <a:defPPr algn="ctr" latinLnBrk="0">
          <a:defRPr sz="1400" spc="-60" dirty="0">
            <a:solidFill>
              <a:schemeClr val="tx1">
                <a:lumMod val="65000"/>
                <a:lumOff val="35000"/>
              </a:schemeClr>
            </a:solidFill>
            <a:latin typeface="+mn-ea"/>
          </a:defRPr>
        </a:defPPr>
      </a:lstStyle>
    </a:spDef>
    <a:txDef>
      <a:spPr>
        <a:noFill/>
        <a:ln w="3175">
          <a:noFill/>
        </a:ln>
        <a:effectLst/>
      </a:spPr>
      <a:bodyPr wrap="square" lIns="0" tIns="0" rIns="0" bIns="0" rtlCol="0">
        <a:spAutoFit/>
      </a:bodyPr>
      <a:lstStyle>
        <a:defPPr marL="180975" indent="-180975" defTabSz="975022" latinLnBrk="0">
          <a:spcBef>
            <a:spcPts val="500"/>
          </a:spcBef>
          <a:buClr>
            <a:schemeClr val="tx1">
              <a:lumMod val="65000"/>
              <a:lumOff val="35000"/>
            </a:schemeClr>
          </a:buClr>
          <a:buSzPct val="60000"/>
          <a:buFont typeface="Wingdings" pitchFamily="2" charset="2"/>
          <a:buChar char="l"/>
          <a:defRPr sz="1500" b="1" spc="-60" dirty="0" smtClean="0">
            <a:solidFill>
              <a:schemeClr val="tx1">
                <a:lumMod val="65000"/>
                <a:lumOff val="35000"/>
              </a:schemeClr>
            </a:solidFill>
            <a:latin typeface="+mn-ea"/>
          </a:defRPr>
        </a:defPPr>
      </a:lstStyle>
    </a:txDef>
  </a:objectDefaults>
  <a:extraClrSchemeLst/>
</a:theme>
</file>

<file path=ppt/theme/theme2.xml><?xml version="1.0" encoding="utf-8"?>
<a:theme xmlns:a="http://schemas.openxmlformats.org/drawingml/2006/main" name="Gray배경">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20055</TotalTime>
  <Words>3175</Words>
  <Application>Microsoft Office PowerPoint</Application>
  <PresentationFormat>화면 슬라이드 쇼(4:3)</PresentationFormat>
  <Paragraphs>417</Paragraphs>
  <Slides>49</Slides>
  <Notes>0</Notes>
  <HiddenSlides>0</HiddenSlides>
  <MMClips>0</MMClips>
  <ScaleCrop>false</ScaleCrop>
  <HeadingPairs>
    <vt:vector size="6" baseType="variant">
      <vt:variant>
        <vt:lpstr>사용한 글꼴</vt:lpstr>
      </vt:variant>
      <vt:variant>
        <vt:i4>6</vt:i4>
      </vt:variant>
      <vt:variant>
        <vt:lpstr>테마</vt:lpstr>
      </vt:variant>
      <vt:variant>
        <vt:i4>2</vt:i4>
      </vt:variant>
      <vt:variant>
        <vt:lpstr>슬라이드 제목</vt:lpstr>
      </vt:variant>
      <vt:variant>
        <vt:i4>49</vt:i4>
      </vt:variant>
    </vt:vector>
  </HeadingPairs>
  <TitlesOfParts>
    <vt:vector size="57" baseType="lpstr">
      <vt:lpstr>Helvetica Neue</vt:lpstr>
      <vt:lpstr>나눔스퀘어</vt:lpstr>
      <vt:lpstr>나눔스퀘어 ExtraBold</vt:lpstr>
      <vt:lpstr>나눔스퀘어 Light</vt:lpstr>
      <vt:lpstr>맑은 고딕</vt:lpstr>
      <vt:lpstr>Arial</vt:lpstr>
      <vt:lpstr>White배경</vt:lpstr>
      <vt:lpstr>Gray배경</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jessie jisoo lee;하루5분연구소</dc:creator>
  <cp:lastModifiedBy>이 성길</cp:lastModifiedBy>
  <cp:revision>2407</cp:revision>
  <dcterms:created xsi:type="dcterms:W3CDTF">2012-07-19T05:14:20Z</dcterms:created>
  <dcterms:modified xsi:type="dcterms:W3CDTF">2021-10-11T04:44:52Z</dcterms:modified>
</cp:coreProperties>
</file>